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3E2-DB71-492A-A589-AAE1E2F50575}" type="datetimeFigureOut">
              <a:rPr lang="en-US" smtClean="0"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2F06-BC0B-4A67-8625-2309A6CCE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896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3E2-DB71-492A-A589-AAE1E2F50575}" type="datetimeFigureOut">
              <a:rPr lang="en-US" smtClean="0"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2F06-BC0B-4A67-8625-2309A6CCE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077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3E2-DB71-492A-A589-AAE1E2F50575}" type="datetimeFigureOut">
              <a:rPr lang="en-US" smtClean="0"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2F06-BC0B-4A67-8625-2309A6CCE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3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3E2-DB71-492A-A589-AAE1E2F50575}" type="datetimeFigureOut">
              <a:rPr lang="en-US" smtClean="0"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2F06-BC0B-4A67-8625-2309A6CCE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1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3E2-DB71-492A-A589-AAE1E2F50575}" type="datetimeFigureOut">
              <a:rPr lang="en-US" smtClean="0"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2F06-BC0B-4A67-8625-2309A6CCE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113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3E2-DB71-492A-A589-AAE1E2F50575}" type="datetimeFigureOut">
              <a:rPr lang="en-US" smtClean="0"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2F06-BC0B-4A67-8625-2309A6CCE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364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3E2-DB71-492A-A589-AAE1E2F50575}" type="datetimeFigureOut">
              <a:rPr lang="en-US" smtClean="0"/>
              <a:t>4/13/2011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2F06-BC0B-4A67-8625-2309A6CCE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090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3E2-DB71-492A-A589-AAE1E2F50575}" type="datetimeFigureOut">
              <a:rPr lang="en-US" smtClean="0"/>
              <a:t>4/13/2011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2F06-BC0B-4A67-8625-2309A6CCE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3E2-DB71-492A-A589-AAE1E2F50575}" type="datetimeFigureOut">
              <a:rPr lang="en-US" smtClean="0"/>
              <a:t>4/13/2011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2F06-BC0B-4A67-8625-2309A6CCE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47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3E2-DB71-492A-A589-AAE1E2F50575}" type="datetimeFigureOut">
              <a:rPr lang="en-US" smtClean="0"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2F06-BC0B-4A67-8625-2309A6CCE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99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3E2-DB71-492A-A589-AAE1E2F50575}" type="datetimeFigureOut">
              <a:rPr lang="en-US" smtClean="0"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2F06-BC0B-4A67-8625-2309A6CCE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9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B43E2-DB71-492A-A589-AAE1E2F50575}" type="datetimeFigureOut">
              <a:rPr lang="en-US" smtClean="0"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82F06-BC0B-4A67-8625-2309A6CCE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03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Water Absorption in Frogs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Frogs capable of absorbing water from moisture at soil surface or on wet or dewy vegetation or rocks.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Accomplished by assuming water-absorbing posture with hind legs splayed and ventral surface of legs and abdomen pressed to substrate. 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err="1" smtClean="0"/>
              <a:t>Aquaporins</a:t>
            </a:r>
            <a:r>
              <a:rPr lang="en-US" dirty="0" smtClean="0"/>
              <a:t> (water channels) in skin are involved.</a:t>
            </a:r>
          </a:p>
          <a:p>
            <a:pPr marL="742950" lvl="2" indent="-342900">
              <a:buFont typeface="Calibri" pitchFamily="34" charset="0"/>
              <a:buChar char="—"/>
            </a:pPr>
            <a:r>
              <a:rPr lang="en-US" dirty="0" smtClean="0"/>
              <a:t>These </a:t>
            </a:r>
            <a:r>
              <a:rPr lang="en-US" dirty="0" err="1" smtClean="0"/>
              <a:t>Aquaporins</a:t>
            </a:r>
            <a:r>
              <a:rPr lang="en-US" dirty="0" smtClean="0"/>
              <a:t> were the topic of the Ogushi et al (2010) paper</a:t>
            </a:r>
          </a:p>
        </p:txBody>
      </p:sp>
    </p:spTree>
    <p:extLst>
      <p:ext uri="{BB962C8B-B14F-4D97-AF65-F5344CB8AC3E}">
        <p14:creationId xmlns:p14="http://schemas.microsoft.com/office/powerpoint/2010/main" val="273628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GR0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11"/>
          <a:stretch/>
        </p:blipFill>
        <p:spPr bwMode="auto">
          <a:xfrm>
            <a:off x="228600" y="76200"/>
            <a:ext cx="5651436" cy="3846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0" descr="GR0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505200"/>
            <a:ext cx="4191000" cy="3223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43600" y="685800"/>
            <a:ext cx="32004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Typical water-uptake posture for frogs.</a:t>
            </a:r>
          </a:p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rgbClr val="002060"/>
                </a:solidFill>
              </a:rPr>
              <a:t>Note that the legs are splayed out and the ventral surface is in contact with the substrate.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5002" y="5152067"/>
            <a:ext cx="41579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Water-absorbing patch on ventral skin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surface that contains </a:t>
            </a:r>
            <a:r>
              <a:rPr lang="en-US" sz="2000" dirty="0" err="1" smtClean="0">
                <a:solidFill>
                  <a:srgbClr val="002060"/>
                </a:solidFill>
              </a:rPr>
              <a:t>aquaporins</a:t>
            </a:r>
            <a:r>
              <a:rPr lang="en-US" sz="2000" dirty="0" smtClean="0">
                <a:solidFill>
                  <a:srgbClr val="002060"/>
                </a:solidFill>
              </a:rPr>
              <a:t>.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08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Water Absorption in Frogs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300" dirty="0" err="1" smtClean="0"/>
              <a:t>Semiterrestrial</a:t>
            </a:r>
            <a:r>
              <a:rPr lang="en-US" sz="3300" dirty="0" smtClean="0"/>
              <a:t> frog water balance strategy:</a:t>
            </a:r>
          </a:p>
          <a:p>
            <a:pPr marL="742950" lvl="2" indent="-342900">
              <a:buFont typeface="Calibri" pitchFamily="34" charset="0"/>
              <a:buChar char="—"/>
            </a:pPr>
            <a:r>
              <a:rPr lang="en-US" sz="2600" dirty="0" smtClean="0"/>
              <a:t>Take up water across ventral skin surface (i.e., pelvic patch or seat patch) when water available</a:t>
            </a:r>
          </a:p>
          <a:p>
            <a:pPr marL="742950" lvl="2" indent="-342900">
              <a:buFont typeface="Calibri" pitchFamily="34" charset="0"/>
              <a:buChar char="—"/>
            </a:pPr>
            <a:r>
              <a:rPr lang="en-US" sz="2600" dirty="0" smtClean="0"/>
              <a:t>Store water in urinary bladder (large capacity for storage)</a:t>
            </a:r>
          </a:p>
          <a:p>
            <a:pPr marL="742950" lvl="2" indent="-342900">
              <a:buFont typeface="Calibri" pitchFamily="34" charset="0"/>
              <a:buChar char="—"/>
            </a:pPr>
            <a:r>
              <a:rPr lang="en-US" sz="2600" dirty="0" smtClean="0"/>
              <a:t>Take water up from bladder as needed during desiccating conditions</a:t>
            </a:r>
          </a:p>
          <a:p>
            <a:r>
              <a:rPr lang="en-US" sz="3300" dirty="0" smtClean="0"/>
              <a:t>Seat Patch contains </a:t>
            </a:r>
            <a:r>
              <a:rPr lang="en-US" sz="3300" i="1" dirty="0" err="1" smtClean="0"/>
              <a:t>aquaporins</a:t>
            </a:r>
            <a:r>
              <a:rPr lang="en-US" sz="3300" dirty="0" smtClean="0"/>
              <a:t> = plasma membrane proteins forming water channels into cells (present in almost all organisms)</a:t>
            </a:r>
          </a:p>
          <a:p>
            <a:pPr lvl="1"/>
            <a:r>
              <a:rPr lang="en-US" sz="2600" dirty="0" smtClean="0"/>
              <a:t>Control water permeability across membranes</a:t>
            </a:r>
          </a:p>
          <a:p>
            <a:pPr lvl="1"/>
            <a:r>
              <a:rPr lang="en-US" sz="2600" dirty="0" smtClean="0"/>
              <a:t>Stimulated by </a:t>
            </a:r>
            <a:r>
              <a:rPr lang="en-US" sz="2600" i="1" dirty="0" smtClean="0"/>
              <a:t>arginine </a:t>
            </a:r>
            <a:r>
              <a:rPr lang="en-US" sz="2600" i="1" dirty="0" err="1" smtClean="0"/>
              <a:t>vasotocin</a:t>
            </a:r>
            <a:r>
              <a:rPr lang="en-US" sz="2600" i="1" dirty="0" smtClean="0"/>
              <a:t> </a:t>
            </a:r>
            <a:r>
              <a:rPr lang="en-US" sz="2600" dirty="0" smtClean="0"/>
              <a:t>(AVT): causes fusion of vesicles containing AQPs with apical </a:t>
            </a:r>
            <a:r>
              <a:rPr lang="en-US" sz="2600" dirty="0" smtClean="0"/>
              <a:t>surface of epithelial membrane of water </a:t>
            </a:r>
            <a:r>
              <a:rPr lang="en-US" sz="2600" dirty="0" smtClean="0"/>
              <a:t>absorption-reabsorption tissues</a:t>
            </a:r>
          </a:p>
          <a:p>
            <a:pPr marL="457200" lvl="1" indent="-457200"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823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52400"/>
            <a:ext cx="8229600" cy="16764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smtClean="0"/>
              <a:t>Table 1. Phylogenetics of aquaporins in ventral pelvic skins of anuran species living in different habitats</a:t>
            </a:r>
            <a:endParaRPr lang="en-US" sz="3600" dirty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2207495"/>
              </p:ext>
            </p:extLst>
          </p:nvPr>
        </p:nvGraphicFramePr>
        <p:xfrm>
          <a:off x="457200" y="1905000"/>
          <a:ext cx="82296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133600"/>
                <a:gridCol w="128016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Pelvic Skin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Bladder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Habitat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Species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AQP-h2-like</a:t>
                      </a:r>
                    </a:p>
                    <a:p>
                      <a:pPr algn="ctr"/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Protein</a:t>
                      </a:r>
                    </a:p>
                    <a:p>
                      <a:pPr algn="ct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 Bladder-Type)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AQP-h3-Like </a:t>
                      </a:r>
                      <a:r>
                        <a:rPr lang="en-US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cDNA</a:t>
                      </a:r>
                      <a:endParaRPr lang="en-US" sz="18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(Ventral Pelvic-Type)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AQP-h2-Like 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Protein</a:t>
                      </a:r>
                    </a:p>
                    <a:p>
                      <a:pPr algn="ct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(Bladder-Type)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Arboreal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err="1" smtClean="0"/>
                        <a:t>Hyla</a:t>
                      </a:r>
                      <a:r>
                        <a:rPr lang="en-US" i="1" dirty="0" smtClean="0"/>
                        <a:t> japonica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Terrestrial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Bufo</a:t>
                      </a:r>
                      <a:r>
                        <a:rPr lang="en-US" i="1" baseline="0" dirty="0" smtClean="0"/>
                        <a:t> japonica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Semi-aquatic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err="1" smtClean="0"/>
                        <a:t>Rana</a:t>
                      </a:r>
                      <a:r>
                        <a:rPr lang="en-US" i="1" dirty="0" smtClean="0"/>
                        <a:t> </a:t>
                      </a:r>
                      <a:r>
                        <a:rPr lang="en-US" i="1" dirty="0" err="1" smtClean="0"/>
                        <a:t>catesbeiana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Semi-aquatic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err="1" smtClean="0"/>
                        <a:t>Rana</a:t>
                      </a:r>
                      <a:r>
                        <a:rPr lang="en-US" i="1" dirty="0" smtClean="0"/>
                        <a:t> </a:t>
                      </a:r>
                      <a:r>
                        <a:rPr lang="en-US" i="1" dirty="0" err="1" smtClean="0"/>
                        <a:t>nigromaculata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Semi-aquatic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 smtClean="0"/>
                        <a:t>Rana</a:t>
                      </a:r>
                      <a:r>
                        <a:rPr lang="en-US" i="1" dirty="0" smtClean="0"/>
                        <a:t>  japonica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Aquatic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Xenopus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laevis</a:t>
                      </a: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1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Hypotheses and Study Species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Water permeability and its regulation differ among frogs and toads depending on habitat (dry vs. moist)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Phylogenetic relationships also influence water permeability and its regulation in anurans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i="1" dirty="0" smtClean="0"/>
              <a:t>Study species </a:t>
            </a:r>
            <a:r>
              <a:rPr lang="en-US" sz="3200" dirty="0" smtClean="0"/>
              <a:t>included 1 arboreal, 1 terrestrial, 3 semi-aquatic and 1 aquatic species of frogs</a:t>
            </a:r>
          </a:p>
        </p:txBody>
      </p:sp>
    </p:spTree>
    <p:extLst>
      <p:ext uri="{BB962C8B-B14F-4D97-AF65-F5344CB8AC3E}">
        <p14:creationId xmlns:p14="http://schemas.microsoft.com/office/powerpoint/2010/main" val="212584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Methods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066800"/>
            <a:ext cx="5257800" cy="5638800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b="1" dirty="0" smtClean="0"/>
              <a:t>Immunohistochemistry</a:t>
            </a:r>
            <a:r>
              <a:rPr lang="en-US" sz="3200" dirty="0" smtClean="0"/>
              <a:t> – visualizes distribution of </a:t>
            </a:r>
            <a:r>
              <a:rPr lang="en-US" sz="3200" dirty="0" err="1" smtClean="0"/>
              <a:t>Aquaporins</a:t>
            </a:r>
            <a:r>
              <a:rPr lang="en-US" sz="3200" dirty="0" smtClean="0"/>
              <a:t> in skin regions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b="1" dirty="0" smtClean="0"/>
              <a:t>Western Blots </a:t>
            </a:r>
            <a:r>
              <a:rPr lang="en-US" sz="3200" dirty="0" smtClean="0"/>
              <a:t>– localize and quantify Aquaporin proteins present in ventral skin regions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b="1" dirty="0" smtClean="0"/>
              <a:t>Water Permeability Experiments</a:t>
            </a:r>
          </a:p>
          <a:p>
            <a:pPr marL="742950" lvl="2" indent="-342900"/>
            <a:r>
              <a:rPr lang="en-US" dirty="0" smtClean="0"/>
              <a:t>Measured from isolated ventral skin in fully hydrated state</a:t>
            </a:r>
          </a:p>
          <a:p>
            <a:pPr marL="742950" lvl="2" indent="-342900"/>
            <a:r>
              <a:rPr lang="en-US" dirty="0" smtClean="0"/>
              <a:t>Measured in response to AVT, </a:t>
            </a:r>
            <a:r>
              <a:rPr lang="en-US" dirty="0" err="1" smtClean="0"/>
              <a:t>hydrin</a:t>
            </a:r>
            <a:r>
              <a:rPr lang="en-US" dirty="0" smtClean="0"/>
              <a:t> 1 and </a:t>
            </a:r>
            <a:r>
              <a:rPr lang="en-US" dirty="0" err="1" smtClean="0"/>
              <a:t>hydrin</a:t>
            </a:r>
            <a:r>
              <a:rPr lang="en-US" dirty="0" smtClean="0"/>
              <a:t> 2 (all increase water permeability; </a:t>
            </a:r>
            <a:r>
              <a:rPr lang="en-US" dirty="0" err="1" smtClean="0"/>
              <a:t>hydrins</a:t>
            </a:r>
            <a:r>
              <a:rPr lang="en-US" dirty="0" smtClean="0"/>
              <a:t> only in skin, AVT in skin and bladder)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3200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295400"/>
            <a:ext cx="3276600" cy="4892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553200" y="4980057"/>
            <a:ext cx="3850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62800" y="3711714"/>
            <a:ext cx="5854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10400" y="1882914"/>
            <a:ext cx="785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90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Important Results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562600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Semi-aquatic Species …</a:t>
            </a:r>
          </a:p>
          <a:p>
            <a:pPr marL="742950" lvl="2" indent="-342900"/>
            <a:r>
              <a:rPr lang="en-US" i="1" dirty="0" smtClean="0"/>
              <a:t>Rana japonica </a:t>
            </a:r>
            <a:r>
              <a:rPr lang="en-US" dirty="0" smtClean="0"/>
              <a:t>and</a:t>
            </a:r>
            <a:r>
              <a:rPr lang="en-US" i="1" dirty="0" smtClean="0"/>
              <a:t> R. </a:t>
            </a:r>
            <a:r>
              <a:rPr lang="en-US" i="1" dirty="0" err="1" smtClean="0"/>
              <a:t>nigromaculata</a:t>
            </a:r>
            <a:r>
              <a:rPr lang="en-US" i="1" dirty="0" smtClean="0"/>
              <a:t> </a:t>
            </a:r>
            <a:r>
              <a:rPr lang="en-US" dirty="0" smtClean="0"/>
              <a:t>with AQP-h3 in hindlimb regions, but not in pelvic or pectoral regions</a:t>
            </a:r>
          </a:p>
          <a:p>
            <a:pPr marL="742950" lvl="2" indent="-342900"/>
            <a:r>
              <a:rPr lang="en-US" i="1" dirty="0" smtClean="0"/>
              <a:t>R. </a:t>
            </a:r>
            <a:r>
              <a:rPr lang="en-US" i="1" dirty="0" err="1" smtClean="0"/>
              <a:t>catesbiana</a:t>
            </a:r>
            <a:r>
              <a:rPr lang="en-US" i="1" dirty="0" smtClean="0"/>
              <a:t> </a:t>
            </a:r>
            <a:r>
              <a:rPr lang="en-US" dirty="0" smtClean="0"/>
              <a:t>AQP-h3: hindlimb &gt; pelvic &gt; pectoral (very limited in pectoral)</a:t>
            </a:r>
          </a:p>
          <a:p>
            <a:pPr marL="742950" lvl="2" indent="-342900"/>
            <a:r>
              <a:rPr lang="en-US" dirty="0" smtClean="0"/>
              <a:t>AVT stimulated water uptake </a:t>
            </a:r>
            <a:r>
              <a:rPr lang="en-US" dirty="0" smtClean="0"/>
              <a:t>in quantitatively similar fashion to </a:t>
            </a:r>
            <a:r>
              <a:rPr lang="en-US" dirty="0" smtClean="0"/>
              <a:t>AQP-h3 distribution in all three species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en-US" dirty="0" smtClean="0"/>
              <a:t>Terrestrial Species …</a:t>
            </a:r>
          </a:p>
          <a:p>
            <a:pPr marL="857250" lvl="2" indent="-457200"/>
            <a:r>
              <a:rPr lang="en-US" i="1" dirty="0" smtClean="0"/>
              <a:t>Bufo </a:t>
            </a:r>
            <a:r>
              <a:rPr lang="en-US" i="1" dirty="0" err="1" smtClean="0"/>
              <a:t>marinus</a:t>
            </a:r>
            <a:r>
              <a:rPr lang="en-US" i="1" dirty="0" smtClean="0"/>
              <a:t> </a:t>
            </a:r>
            <a:r>
              <a:rPr lang="en-US" dirty="0" smtClean="0"/>
              <a:t>with AQP-h3 and AQP-h2 in all ventral skin regions (some evidence for lower levels in pectoral)</a:t>
            </a:r>
          </a:p>
          <a:p>
            <a:pPr marL="857250" lvl="2" indent="-457200"/>
            <a:r>
              <a:rPr lang="en-US" dirty="0" smtClean="0"/>
              <a:t>AVT stimulated increases water uptake in all 3 regions (greatest in hindlimb or pelvic regions)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en-US" dirty="0" smtClean="0"/>
              <a:t>AVT &amp; </a:t>
            </a:r>
            <a:r>
              <a:rPr lang="en-US" dirty="0" err="1" smtClean="0"/>
              <a:t>hydrin</a:t>
            </a:r>
            <a:r>
              <a:rPr lang="en-US" dirty="0" smtClean="0"/>
              <a:t> stimulation of water permeability  greater in semi-aquatic than in terrestrial species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en-US" dirty="0" smtClean="0"/>
              <a:t>AVT did not ↑ water perm across skin in aquatic </a:t>
            </a:r>
            <a:r>
              <a:rPr lang="en-US" i="1" dirty="0" smtClean="0"/>
              <a:t>X. laevis</a:t>
            </a:r>
          </a:p>
        </p:txBody>
      </p:sp>
    </p:spTree>
    <p:extLst>
      <p:ext uri="{BB962C8B-B14F-4D97-AF65-F5344CB8AC3E}">
        <p14:creationId xmlns:p14="http://schemas.microsoft.com/office/powerpoint/2010/main" val="411939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Conclusions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562600"/>
          </a:xfrm>
        </p:spPr>
        <p:txBody>
          <a:bodyPr>
            <a:normAutofit fontScale="925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AQP response to AVT and </a:t>
            </a:r>
            <a:r>
              <a:rPr lang="en-US" sz="3200" dirty="0" err="1" smtClean="0"/>
              <a:t>hydrins</a:t>
            </a:r>
            <a:r>
              <a:rPr lang="en-US" sz="3200" dirty="0" smtClean="0"/>
              <a:t> varied across habitats (lowest in aquatic habitats)</a:t>
            </a:r>
          </a:p>
          <a:p>
            <a:pPr marL="742950" lvl="2" indent="-342900"/>
            <a:r>
              <a:rPr lang="en-US" sz="2800" i="1" dirty="0" smtClean="0"/>
              <a:t>↑ </a:t>
            </a:r>
            <a:r>
              <a:rPr lang="en-US" sz="2800" dirty="0" smtClean="0"/>
              <a:t>in semi-aquatic and terrestrial, no change in aquatic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en-US" sz="3200" dirty="0" smtClean="0"/>
              <a:t>Terrestrial and arboreal species (driest habitats) with two different AQPs (AQP-h3 &amp; AQP-h2) expressed in skin; anurans from all habitats with AQP-h3 in skin, AQP-h2 in bladder</a:t>
            </a:r>
          </a:p>
          <a:p>
            <a:pPr marL="742950" lvl="2" indent="-342900"/>
            <a:r>
              <a:rPr lang="en-US" sz="2800" dirty="0" smtClean="0"/>
              <a:t>Aquatic </a:t>
            </a:r>
            <a:r>
              <a:rPr lang="en-US" sz="2800" i="1" dirty="0" smtClean="0"/>
              <a:t>X. laevis </a:t>
            </a:r>
            <a:r>
              <a:rPr lang="en-US" sz="2800" dirty="0"/>
              <a:t>expresses </a:t>
            </a:r>
            <a:r>
              <a:rPr lang="en-US" sz="2800" dirty="0" smtClean="0"/>
              <a:t>AQP-h3 in skin, but mRNA is not translated. </a:t>
            </a:r>
          </a:p>
          <a:p>
            <a:pPr marL="742950" lvl="2" indent="-342900"/>
            <a:r>
              <a:rPr lang="en-US" sz="2800" dirty="0" smtClean="0"/>
              <a:t>Consistent with absence of stimulatory effects of AVT and </a:t>
            </a:r>
            <a:r>
              <a:rPr lang="en-US" sz="2800" dirty="0" err="1" smtClean="0"/>
              <a:t>hydrin</a:t>
            </a:r>
            <a:r>
              <a:rPr lang="en-US" sz="2800" dirty="0" smtClean="0"/>
              <a:t> on skin water permeability in this species.</a:t>
            </a:r>
          </a:p>
        </p:txBody>
      </p:sp>
    </p:spTree>
    <p:extLst>
      <p:ext uri="{BB962C8B-B14F-4D97-AF65-F5344CB8AC3E}">
        <p14:creationId xmlns:p14="http://schemas.microsoft.com/office/powerpoint/2010/main" val="227712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Conclusions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562600"/>
          </a:xfrm>
        </p:spPr>
        <p:txBody>
          <a:bodyPr>
            <a:normAutofit/>
          </a:bodyPr>
          <a:lstStyle/>
          <a:p>
            <a:pPr marL="457200" lvl="1" indent="-457200">
              <a:buFont typeface="Arial" pitchFamily="34" charset="0"/>
              <a:buChar char="•"/>
            </a:pPr>
            <a:r>
              <a:rPr lang="en-US" sz="3200" dirty="0"/>
              <a:t>Phylogeny based on AQP types and </a:t>
            </a:r>
            <a:r>
              <a:rPr lang="en-US" sz="3200" dirty="0" smtClean="0"/>
              <a:t>distribution …</a:t>
            </a:r>
            <a:endParaRPr lang="en-US" sz="32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733800" y="2438400"/>
            <a:ext cx="1219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733800" y="2971800"/>
            <a:ext cx="1219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733800" y="2438400"/>
            <a:ext cx="0" cy="533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124200" y="2705100"/>
            <a:ext cx="609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124200" y="2705100"/>
            <a:ext cx="0" cy="7239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124200" y="3429000"/>
            <a:ext cx="1828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514600" y="3048000"/>
            <a:ext cx="609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514600" y="3067050"/>
            <a:ext cx="0" cy="9715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514600" y="4038600"/>
            <a:ext cx="2438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905000" y="3771900"/>
            <a:ext cx="609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905000" y="3771900"/>
            <a:ext cx="0" cy="7239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905000" y="4495800"/>
            <a:ext cx="304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295400" y="4229100"/>
            <a:ext cx="609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295400" y="4229100"/>
            <a:ext cx="0" cy="7239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295400" y="4953000"/>
            <a:ext cx="3657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960374" y="2209800"/>
            <a:ext cx="1513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Rana japonica</a:t>
            </a:r>
            <a:endParaRPr lang="en-US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4960374" y="2765929"/>
            <a:ext cx="2085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Rana </a:t>
            </a:r>
            <a:r>
              <a:rPr lang="en-US" i="1" dirty="0" err="1" smtClean="0"/>
              <a:t>nigromaculata</a:t>
            </a:r>
            <a:endParaRPr lang="en-US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4960374" y="3135261"/>
            <a:ext cx="36392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Rana </a:t>
            </a:r>
            <a:r>
              <a:rPr lang="en-US" i="1" dirty="0" err="1" smtClean="0"/>
              <a:t>catesbiana</a:t>
            </a:r>
            <a:endParaRPr lang="en-US" i="1" dirty="0" smtClean="0"/>
          </a:p>
          <a:p>
            <a:r>
              <a:rPr lang="en-US" dirty="0" smtClean="0"/>
              <a:t>(sometimes classified as </a:t>
            </a:r>
            <a:r>
              <a:rPr lang="en-US" i="1" dirty="0" err="1" smtClean="0"/>
              <a:t>Lithobastes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960374" y="3810000"/>
            <a:ext cx="1451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Hyla japonica</a:t>
            </a:r>
            <a:endParaRPr lang="en-US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4960374" y="4278868"/>
            <a:ext cx="1427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Bufo </a:t>
            </a:r>
            <a:r>
              <a:rPr lang="en-US" i="1" dirty="0" err="1" smtClean="0"/>
              <a:t>marinus</a:t>
            </a:r>
            <a:endParaRPr lang="en-US" i="1" dirty="0"/>
          </a:p>
        </p:txBody>
      </p:sp>
      <p:sp>
        <p:nvSpPr>
          <p:cNvPr id="42" name="TextBox 41"/>
          <p:cNvSpPr txBox="1"/>
          <p:nvPr/>
        </p:nvSpPr>
        <p:spPr>
          <a:xfrm>
            <a:off x="4960374" y="4768334"/>
            <a:ext cx="1554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Xenopus laevis</a:t>
            </a:r>
            <a:endParaRPr lang="en-US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457200" y="5257800"/>
            <a:ext cx="7532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This phylogenetic scenario consistent with other data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7114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638</Words>
  <Application>Microsoft Office PowerPoint</Application>
  <PresentationFormat>On-screen Show (4:3)</PresentationFormat>
  <Paragraphs>100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Water Absorption in Frogs</vt:lpstr>
      <vt:lpstr>PowerPoint Presentation</vt:lpstr>
      <vt:lpstr>Water Absorption in Frogs</vt:lpstr>
      <vt:lpstr>PowerPoint Presentation</vt:lpstr>
      <vt:lpstr>Hypotheses and Study Species</vt:lpstr>
      <vt:lpstr>Methods</vt:lpstr>
      <vt:lpstr>Important Results</vt:lpstr>
      <vt:lpstr>Conclusions</vt:lpstr>
      <vt:lpstr>Conclusions</vt:lpstr>
    </vt:vector>
  </TitlesOfParts>
  <Company>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Absorption in Frogs</dc:title>
  <dc:creator>linklab</dc:creator>
  <cp:lastModifiedBy>linklab</cp:lastModifiedBy>
  <cp:revision>16</cp:revision>
  <dcterms:created xsi:type="dcterms:W3CDTF">2011-04-12T16:15:14Z</dcterms:created>
  <dcterms:modified xsi:type="dcterms:W3CDTF">2011-04-13T16:36:42Z</dcterms:modified>
</cp:coreProperties>
</file>