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72" r:id="rId5"/>
    <p:sldId id="271" r:id="rId6"/>
    <p:sldId id="258" r:id="rId7"/>
    <p:sldId id="259" r:id="rId8"/>
    <p:sldId id="262" r:id="rId9"/>
    <p:sldId id="267" r:id="rId10"/>
    <p:sldId id="268" r:id="rId11"/>
    <p:sldId id="264" r:id="rId12"/>
    <p:sldId id="265" r:id="rId13"/>
    <p:sldId id="270" r:id="rId14"/>
    <p:sldId id="274" r:id="rId15"/>
    <p:sldId id="266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49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.ncsu.edu/course/ent425/tutorial/respir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Intra-individual variation allows an explicit test of the </a:t>
            </a:r>
            <a:r>
              <a:rPr lang="en-US" sz="3200" dirty="0" err="1"/>
              <a:t>hygric</a:t>
            </a:r>
            <a:r>
              <a:rPr lang="en-US" sz="3200" dirty="0"/>
              <a:t> hypothesis for discontinuous gas exchange in insects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3977331"/>
            <a:ext cx="6498159" cy="91664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Caroline M. Williams1, Shannon L. Pelini2,†,</a:t>
            </a:r>
          </a:p>
          <a:p>
            <a:r>
              <a:rPr lang="en-US" dirty="0">
                <a:solidFill>
                  <a:schemeClr val="tx1"/>
                </a:solidFill>
              </a:rPr>
              <a:t>Jessica J. Hellmann2 and Brent J. Sinclair</a:t>
            </a:r>
          </a:p>
        </p:txBody>
      </p:sp>
    </p:spTree>
    <p:extLst>
      <p:ext uri="{BB962C8B-B14F-4D97-AF65-F5344CB8AC3E}">
        <p14:creationId xmlns:p14="http://schemas.microsoft.com/office/powerpoint/2010/main" val="12640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Material and Methods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Larvae were caught in Oregon and British Columbia, and reared until the sixth </a:t>
            </a:r>
            <a:r>
              <a:rPr lang="en-US" altLang="zh-CN" dirty="0" err="1" smtClean="0"/>
              <a:t>instar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Then, larvae were housed in incubators. Total water content was determined for nine individuals.</a:t>
            </a:r>
          </a:p>
          <a:p>
            <a:r>
              <a:rPr lang="en-US" altLang="zh-CN" dirty="0" smtClean="0"/>
              <a:t>Volume of water and CO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released per unit time were measured for 4 h after 3 h acclimation using flow-through </a:t>
            </a:r>
            <a:r>
              <a:rPr lang="en-US" altLang="zh-CN" dirty="0" err="1" smtClean="0"/>
              <a:t>respirometry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pic>
        <p:nvPicPr>
          <p:cNvPr id="7" name="Content Placeholder 6" descr="QQ截图未命名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1388" y="1860848"/>
            <a:ext cx="3840162" cy="38221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ANCOVA</a:t>
            </a:r>
          </a:p>
          <a:p>
            <a:pPr lvl="1"/>
            <a:r>
              <a:rPr lang="en-US" dirty="0" smtClean="0"/>
              <a:t>Compared </a:t>
            </a:r>
            <a:r>
              <a:rPr lang="en-US" dirty="0"/>
              <a:t>between </a:t>
            </a:r>
            <a:r>
              <a:rPr lang="en-US" dirty="0" smtClean="0"/>
              <a:t>modes </a:t>
            </a:r>
            <a:r>
              <a:rPr lang="en-US" dirty="0"/>
              <a:t>with the covariates mass and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Between </a:t>
            </a:r>
            <a:r>
              <a:rPr lang="en-US" dirty="0"/>
              <a:t>individuals was also </a:t>
            </a:r>
            <a:r>
              <a:rPr lang="en-US" dirty="0" smtClean="0"/>
              <a:t>compared with </a:t>
            </a:r>
            <a:r>
              <a:rPr lang="en-US" dirty="0"/>
              <a:t>the covariates mass and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Cuticular </a:t>
            </a:r>
            <a:r>
              <a:rPr lang="en-US" dirty="0"/>
              <a:t>water loss for all individuals and modes was </a:t>
            </a:r>
            <a:r>
              <a:rPr lang="en-US" dirty="0" smtClean="0"/>
              <a:t>compared with </a:t>
            </a:r>
            <a:r>
              <a:rPr lang="en-US" dirty="0"/>
              <a:t>total water loss as a covariate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RWL </a:t>
            </a:r>
            <a:r>
              <a:rPr lang="en-US" dirty="0"/>
              <a:t>was calculated </a:t>
            </a:r>
            <a:r>
              <a:rPr lang="en-US" dirty="0" smtClean="0"/>
              <a:t>with </a:t>
            </a:r>
            <a:r>
              <a:rPr lang="en-US" dirty="0"/>
              <a:t>cuticular water loss as a covariate</a:t>
            </a:r>
            <a:endParaRPr lang="en-US" dirty="0" smtClean="0"/>
          </a:p>
          <a:p>
            <a:r>
              <a:rPr lang="en-US" i="1" dirty="0" smtClean="0"/>
              <a:t>t</a:t>
            </a:r>
            <a:r>
              <a:rPr lang="en-US" dirty="0" smtClean="0"/>
              <a:t>-test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O/CO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slopes were compared between </a:t>
            </a:r>
            <a:r>
              <a:rPr lang="en-US" dirty="0" smtClean="0"/>
              <a:t>CGE and DGCs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35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CO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</a:t>
            </a:r>
            <a:r>
              <a:rPr lang="en-US" altLang="zh-CN" dirty="0" smtClean="0"/>
              <a:t>production (MR) did </a:t>
            </a:r>
            <a:r>
              <a:rPr lang="en-US" altLang="zh-CN" dirty="0" smtClean="0"/>
              <a:t>not differ between gas exchange patterns either within or between individuals</a:t>
            </a:r>
            <a:endParaRPr lang="en-US" dirty="0" smtClean="0"/>
          </a:p>
          <a:p>
            <a:r>
              <a:rPr lang="en-US" dirty="0" smtClean="0"/>
              <a:t>Water </a:t>
            </a:r>
            <a:r>
              <a:rPr lang="en-US" dirty="0"/>
              <a:t>loss was significantly lower during DGCs than during CGE both within and between </a:t>
            </a:r>
            <a:r>
              <a:rPr lang="en-US" dirty="0" smtClean="0"/>
              <a:t>individuals</a:t>
            </a:r>
          </a:p>
          <a:p>
            <a:r>
              <a:rPr lang="en-US" dirty="0" smtClean="0"/>
              <a:t>The </a:t>
            </a:r>
            <a:r>
              <a:rPr lang="en-US" dirty="0"/>
              <a:t>ratio of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was higher during CGE between </a:t>
            </a:r>
            <a:r>
              <a:rPr lang="en-US" dirty="0" smtClean="0"/>
              <a:t>individuals</a:t>
            </a:r>
          </a:p>
          <a:p>
            <a:r>
              <a:rPr lang="en-US" altLang="zh-CN" dirty="0" smtClean="0"/>
              <a:t>RWL accounted for significantly more of the total water loss during CGE both between and within individuals</a:t>
            </a:r>
            <a:endParaRPr lang="en-US" dirty="0" smtClean="0"/>
          </a:p>
          <a:p>
            <a:r>
              <a:rPr lang="en-US" dirty="0"/>
              <a:t>The slopes of the regression of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 smtClean="0"/>
              <a:t> </a:t>
            </a:r>
            <a:r>
              <a:rPr lang="en-US" dirty="0"/>
              <a:t>on CO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/>
              <a:t>were higher during CGE than during DGCs between but not within </a:t>
            </a:r>
            <a:r>
              <a:rPr lang="en-US" dirty="0" smtClean="0"/>
              <a:t>individuals</a:t>
            </a:r>
          </a:p>
          <a:p>
            <a:r>
              <a:rPr lang="en-US" dirty="0"/>
              <a:t>Cuticular water loss did not differ between DGCs and CGE either between </a:t>
            </a:r>
            <a:r>
              <a:rPr lang="en-US" dirty="0" smtClean="0"/>
              <a:t>or </a:t>
            </a:r>
            <a:r>
              <a:rPr lang="en-US" dirty="0"/>
              <a:t>within </a:t>
            </a:r>
            <a:r>
              <a:rPr lang="en-US" dirty="0" smtClean="0"/>
              <a:t>individuals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03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Table 1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1852" y="-270439"/>
            <a:ext cx="3575785" cy="840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61" y="407959"/>
            <a:ext cx="7596010" cy="609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79093" y="1392685"/>
            <a:ext cx="202574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Figure 2.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Water loss is less for DGE than for CGE in this species.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72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Water loss in </a:t>
            </a:r>
            <a:r>
              <a:rPr lang="en-US" i="1" dirty="0"/>
              <a:t>E. </a:t>
            </a:r>
            <a:r>
              <a:rPr lang="en-US" i="1" dirty="0" err="1"/>
              <a:t>propertius</a:t>
            </a:r>
            <a:r>
              <a:rPr lang="en-US" i="1" dirty="0"/>
              <a:t> </a:t>
            </a:r>
            <a:r>
              <a:rPr lang="en-US" dirty="0"/>
              <a:t>is higher during CGE, both within individuals that use both patterns and between </a:t>
            </a:r>
            <a:r>
              <a:rPr lang="en-US" dirty="0" smtClean="0"/>
              <a:t>individuals. </a:t>
            </a:r>
            <a:r>
              <a:rPr lang="en-US" dirty="0"/>
              <a:t>Thus, in this species, a </a:t>
            </a:r>
            <a:r>
              <a:rPr lang="en-US" b="1" dirty="0"/>
              <a:t>DGC appears to confer a significant water conservation benefit</a:t>
            </a:r>
            <a:r>
              <a:rPr lang="en-US" dirty="0" smtClean="0"/>
              <a:t>. </a:t>
            </a:r>
            <a:r>
              <a:rPr lang="en-US" dirty="0"/>
              <a:t>S</a:t>
            </a:r>
            <a:r>
              <a:rPr lang="en-US" dirty="0" smtClean="0"/>
              <a:t>uggests </a:t>
            </a:r>
            <a:r>
              <a:rPr lang="en-US" dirty="0"/>
              <a:t>that water </a:t>
            </a:r>
            <a:r>
              <a:rPr lang="en-US" dirty="0" smtClean="0"/>
              <a:t>conservation </a:t>
            </a:r>
            <a:r>
              <a:rPr lang="en-US" dirty="0"/>
              <a:t>is an advantage that could lead to the origin or maintenance of DGCs in insects</a:t>
            </a:r>
            <a:r>
              <a:rPr lang="en-US" dirty="0" smtClean="0"/>
              <a:t>.</a:t>
            </a:r>
          </a:p>
          <a:p>
            <a:r>
              <a:rPr lang="en-US" altLang="zh-CN" dirty="0" smtClean="0"/>
              <a:t>Only six of the 39 caterpillars we observed switched gas exchange modes. </a:t>
            </a:r>
            <a:r>
              <a:rPr lang="en-US" altLang="zh-CN" dirty="0" smtClean="0"/>
              <a:t>Authors </a:t>
            </a:r>
            <a:r>
              <a:rPr lang="en-US" altLang="zh-CN" dirty="0" smtClean="0"/>
              <a:t>suggest this results from the short (4 h) observation period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99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</a:t>
            </a:r>
            <a:r>
              <a:rPr lang="en-US" altLang="zh-CN" i="1" dirty="0" err="1" smtClean="0"/>
              <a:t>Pogonomyrmex</a:t>
            </a:r>
            <a:r>
              <a:rPr lang="en-US" altLang="zh-CN" i="1" dirty="0" smtClean="0"/>
              <a:t> barbatus</a:t>
            </a:r>
            <a:r>
              <a:rPr lang="en-US" altLang="zh-CN" dirty="0" smtClean="0"/>
              <a:t>, DGC was abandoned at higher metabolic </a:t>
            </a:r>
            <a:r>
              <a:rPr lang="en-US" altLang="zh-CN" dirty="0" smtClean="0"/>
              <a:t>rates (</a:t>
            </a:r>
            <a:r>
              <a:rPr lang="en-US" altLang="zh-CN" dirty="0" smtClean="0"/>
              <a:t>Gibbs &amp; Johnson 2004), but the </a:t>
            </a:r>
            <a:r>
              <a:rPr lang="en-US" altLang="zh-CN" dirty="0" smtClean="0"/>
              <a:t>authors </a:t>
            </a:r>
            <a:r>
              <a:rPr lang="en-US" altLang="zh-CN" dirty="0" smtClean="0"/>
              <a:t>found  no difference in CO</a:t>
            </a:r>
            <a:r>
              <a:rPr lang="en-US" altLang="zh-CN" sz="2000" baseline="-25000" dirty="0" smtClean="0"/>
              <a:t>2</a:t>
            </a:r>
            <a:r>
              <a:rPr lang="en-US" altLang="zh-CN" dirty="0" smtClean="0"/>
              <a:t> </a:t>
            </a:r>
            <a:r>
              <a:rPr lang="en-US" altLang="zh-CN" dirty="0" smtClean="0"/>
              <a:t>production (MR) between </a:t>
            </a:r>
            <a:r>
              <a:rPr lang="en-US" altLang="zh-CN" i="1" dirty="0" smtClean="0"/>
              <a:t>E. </a:t>
            </a:r>
            <a:r>
              <a:rPr lang="en-US" altLang="zh-CN" i="1" dirty="0" err="1" smtClean="0"/>
              <a:t>propertius</a:t>
            </a:r>
            <a:r>
              <a:rPr lang="en-US" altLang="zh-CN" dirty="0" smtClean="0"/>
              <a:t> individuals using DGCs and CGE.</a:t>
            </a:r>
          </a:p>
          <a:p>
            <a:r>
              <a:rPr lang="en-US" altLang="zh-CN" dirty="0" smtClean="0"/>
              <a:t>This challenges the oxidative damage hypothesis, which predicts that metabolic rate should determine the mode of gas exchange.</a:t>
            </a:r>
          </a:p>
          <a:p>
            <a:r>
              <a:rPr lang="en-US" altLang="zh-CN" smtClean="0"/>
              <a:t>Whether RWL </a:t>
            </a:r>
            <a:r>
              <a:rPr lang="en-US" altLang="zh-CN" dirty="0" smtClean="0"/>
              <a:t>reduction during DGCs confers a fitness advantage requires further investigation.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362200" y="2854560"/>
            <a:ext cx="4419600" cy="3352800"/>
            <a:chOff x="2669606" y="3431605"/>
            <a:chExt cx="4033388" cy="2935429"/>
          </a:xfrm>
        </p:grpSpPr>
        <p:pic>
          <p:nvPicPr>
            <p:cNvPr id="5" name="Picture 3" descr="Capture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9" t="4776" r="3569" b="4776"/>
            <a:stretch>
              <a:fillRect/>
            </a:stretch>
          </p:blipFill>
          <p:spPr bwMode="auto">
            <a:xfrm>
              <a:off x="2669606" y="3431605"/>
              <a:ext cx="4033388" cy="293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rot="5400000">
              <a:off x="3594773" y="4012667"/>
              <a:ext cx="761655" cy="533149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86577" y="5028579"/>
              <a:ext cx="456364" cy="22933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3886124" y="4572043"/>
              <a:ext cx="457271" cy="305692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3328073" y="4229297"/>
              <a:ext cx="761655" cy="38102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5-Point Star 9"/>
            <p:cNvSpPr/>
            <p:nvPr/>
          </p:nvSpPr>
          <p:spPr>
            <a:xfrm>
              <a:off x="5714930" y="4800638"/>
              <a:ext cx="304243" cy="304384"/>
            </a:xfrm>
            <a:prstGeom prst="star5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3430213" y="4899320"/>
              <a:ext cx="304243" cy="304384"/>
            </a:xfrm>
            <a:prstGeom prst="star5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3619549" y="5372816"/>
              <a:ext cx="457271" cy="22745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Introduction</a:t>
            </a:r>
            <a:endParaRPr lang="en-US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318840"/>
            <a:ext cx="8229600" cy="4525963"/>
          </a:xfrm>
          <a:prstGeom prst="rect">
            <a:avLst/>
          </a:prstGeom>
        </p:spPr>
        <p:txBody>
          <a:bodyPr/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Insect Respiratory System consists of:</a:t>
            </a:r>
          </a:p>
          <a:p>
            <a:pPr lvl="1"/>
            <a:r>
              <a:rPr lang="en-US" dirty="0" smtClean="0"/>
              <a:t>Tracheal Tubes:</a:t>
            </a:r>
          </a:p>
          <a:p>
            <a:pPr lvl="1"/>
            <a:r>
              <a:rPr lang="en-US" dirty="0" smtClean="0"/>
              <a:t>External </a:t>
            </a:r>
            <a:r>
              <a:rPr lang="en-US" dirty="0" err="1" smtClean="0"/>
              <a:t>Spiracular</a:t>
            </a:r>
            <a:r>
              <a:rPr lang="en-US" dirty="0" smtClean="0"/>
              <a:t> Valves: </a:t>
            </a:r>
          </a:p>
          <a:p>
            <a:pPr lvl="1"/>
            <a:endParaRPr lang="en-US" dirty="0" smtClean="0"/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1470096" y="6323115"/>
            <a:ext cx="632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  <a:hlinkClick r:id="rId3"/>
              </a:rPr>
              <a:t>http://</a:t>
            </a:r>
            <a:r>
              <a:rPr lang="en-US" dirty="0" smtClean="0">
                <a:latin typeface="Calibri" pitchFamily="34" charset="0"/>
                <a:hlinkClick r:id="rId3"/>
              </a:rPr>
              <a:t>www.cals.ncsu.edu/course/ent425/tutorial/respire.html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4689220" y="2214476"/>
            <a:ext cx="304800" cy="304800"/>
          </a:xfrm>
          <a:prstGeom prst="star5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291832" y="1821756"/>
            <a:ext cx="457200" cy="228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2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primary patterns of </a:t>
            </a:r>
            <a:r>
              <a:rPr lang="en-US" dirty="0" smtClean="0"/>
              <a:t>gas exchange in insects.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D</a:t>
            </a:r>
            <a:r>
              <a:rPr lang="en-US" dirty="0" smtClean="0"/>
              <a:t>iscontinuous </a:t>
            </a:r>
            <a:r>
              <a:rPr lang="en-US" dirty="0"/>
              <a:t>gas exchange </a:t>
            </a:r>
            <a:r>
              <a:rPr lang="en-US" dirty="0" smtClean="0"/>
              <a:t>cycles (DGCs)</a:t>
            </a:r>
            <a:br>
              <a:rPr lang="en-US" dirty="0" smtClean="0"/>
            </a:br>
            <a:r>
              <a:rPr lang="en-US" dirty="0" smtClean="0"/>
              <a:t>    Continuous gas exchange (CGE)</a:t>
            </a:r>
          </a:p>
          <a:p>
            <a:r>
              <a:rPr lang="en-US" dirty="0" smtClean="0"/>
              <a:t>DGCs consist of three phases: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000" dirty="0" smtClean="0"/>
              <a:t>Closed phase—spiracles close, no gas exchange</a:t>
            </a:r>
            <a:br>
              <a:rPr lang="en-US" sz="2000" dirty="0" smtClean="0"/>
            </a:br>
            <a:r>
              <a:rPr lang="en-US" sz="2000" dirty="0" smtClean="0"/>
              <a:t>    Flutter phase—spiracles rapidly open and close, air inflow</a:t>
            </a:r>
            <a:br>
              <a:rPr lang="en-US" sz="2000" dirty="0" smtClean="0"/>
            </a:br>
            <a:r>
              <a:rPr lang="en-US" sz="2000" dirty="0" smtClean="0"/>
              <a:t>    Open phase— spiracles open, unrestricted gas exchange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65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Capture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 t="1685" r="882" b="2350"/>
          <a:stretch>
            <a:fillRect/>
          </a:stretch>
        </p:blipFill>
        <p:spPr>
          <a:xfrm>
            <a:off x="1066800" y="1524000"/>
            <a:ext cx="6858000" cy="4598988"/>
          </a:xfrm>
          <a:prstGeom prst="rect">
            <a:avLst/>
          </a:prstGeom>
        </p:spPr>
      </p:pic>
      <p:pic>
        <p:nvPicPr>
          <p:cNvPr id="3" name="Picture 2" descr="Atlas_moth_fema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059" y="1752600"/>
            <a:ext cx="1993107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3545" y="590839"/>
            <a:ext cx="5561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Discontinuous Gas Exchange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915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38" y="173236"/>
            <a:ext cx="5397363" cy="657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5880" y="1166667"/>
            <a:ext cx="3221511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Figure 1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000" dirty="0" smtClean="0"/>
              <a:t>= continuous gas exchange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000" dirty="0" smtClean="0"/>
              <a:t>= discontinuous gas exchange</a:t>
            </a:r>
          </a:p>
          <a:p>
            <a:pPr marL="457200" indent="-457200">
              <a:spcBef>
                <a:spcPts val="600"/>
              </a:spcBef>
              <a:buAutoNum type="alphaLcParenBoth"/>
            </a:pPr>
            <a:r>
              <a:rPr lang="en-US" sz="2000" dirty="0" smtClean="0"/>
              <a:t>= continuous, then discontinuous, gas exchange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910863" y="828113"/>
            <a:ext cx="2250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CO</a:t>
            </a:r>
            <a:r>
              <a:rPr lang="en-US" sz="16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1600" b="1" dirty="0" smtClean="0">
                <a:solidFill>
                  <a:srgbClr val="C00000"/>
                </a:solidFill>
              </a:rPr>
              <a:t> production = MR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440" y="1628818"/>
            <a:ext cx="1215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Water loss</a:t>
            </a:r>
            <a:endParaRPr lang="en-US" sz="1600" b="1" dirty="0">
              <a:solidFill>
                <a:srgbClr val="C00000"/>
              </a:solidFill>
            </a:endParaRPr>
          </a:p>
        </p:txBody>
      </p:sp>
      <p:pic>
        <p:nvPicPr>
          <p:cNvPr id="8" name="Content Placeholder 4" descr="Erynnis_propertius,_top,I_NEA13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1788" y="4359324"/>
            <a:ext cx="2454963" cy="205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53817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hygric</a:t>
            </a:r>
            <a:r>
              <a:rPr lang="en-US" dirty="0"/>
              <a:t> </a:t>
            </a:r>
            <a:r>
              <a:rPr lang="en-US" dirty="0" smtClean="0"/>
              <a:t>hypothesis</a:t>
            </a:r>
            <a:endParaRPr lang="en-US" dirty="0"/>
          </a:p>
          <a:p>
            <a:pPr lvl="1"/>
            <a:r>
              <a:rPr lang="en-US" sz="2000" dirty="0" smtClean="0"/>
              <a:t>DGCs </a:t>
            </a:r>
            <a:r>
              <a:rPr lang="en-US" sz="2000" dirty="0"/>
              <a:t>have evolved to limit </a:t>
            </a:r>
            <a:r>
              <a:rPr lang="en-US" sz="2000" dirty="0" smtClean="0"/>
              <a:t>respiratory </a:t>
            </a:r>
            <a:r>
              <a:rPr lang="en-US" sz="2000" dirty="0"/>
              <a:t>water loss (RWL) by maximizing the time that the spiracles are </a:t>
            </a:r>
            <a:r>
              <a:rPr lang="en-US" sz="2000" dirty="0" smtClean="0"/>
              <a:t>closed</a:t>
            </a:r>
          </a:p>
          <a:p>
            <a:r>
              <a:rPr lang="en-US" dirty="0" smtClean="0"/>
              <a:t>The</a:t>
            </a:r>
            <a:r>
              <a:rPr lang="en-US" dirty="0"/>
              <a:t>	chthonic – </a:t>
            </a:r>
            <a:r>
              <a:rPr lang="en-US" dirty="0" err="1" smtClean="0"/>
              <a:t>hygric</a:t>
            </a:r>
            <a:r>
              <a:rPr lang="en-US" dirty="0"/>
              <a:t> </a:t>
            </a:r>
            <a:r>
              <a:rPr lang="en-US" dirty="0" smtClean="0"/>
              <a:t>hypothesis</a:t>
            </a:r>
            <a:endParaRPr lang="en-US" dirty="0"/>
          </a:p>
          <a:p>
            <a:pPr lvl="1"/>
            <a:r>
              <a:rPr lang="en-US" sz="2000" dirty="0" smtClean="0"/>
              <a:t>DGCs </a:t>
            </a:r>
            <a:r>
              <a:rPr lang="en-US" sz="2000" dirty="0" smtClean="0"/>
              <a:t>originated </a:t>
            </a:r>
            <a:r>
              <a:rPr lang="en-US" sz="2000" dirty="0"/>
              <a:t>in insects inhabiting hypoxic and </a:t>
            </a:r>
            <a:r>
              <a:rPr lang="en-US" sz="2000" dirty="0" err="1"/>
              <a:t>hypercapnic</a:t>
            </a:r>
            <a:r>
              <a:rPr lang="en-US" sz="2000" dirty="0"/>
              <a:t> </a:t>
            </a:r>
            <a:r>
              <a:rPr lang="en-US" sz="2000" dirty="0" smtClean="0"/>
              <a:t>environments </a:t>
            </a:r>
            <a:r>
              <a:rPr lang="en-US" sz="2000" dirty="0"/>
              <a:t>to increase </a:t>
            </a:r>
            <a:r>
              <a:rPr lang="en-US" altLang="zh-CN" sz="2000" dirty="0" smtClean="0"/>
              <a:t>O</a:t>
            </a:r>
            <a:r>
              <a:rPr lang="en-US" altLang="zh-CN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altLang="zh-CN" sz="2000" dirty="0" smtClean="0"/>
              <a:t>CO</a:t>
            </a:r>
            <a:r>
              <a:rPr lang="en-US" altLang="zh-CN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diffusion gradients, </a:t>
            </a:r>
            <a:r>
              <a:rPr lang="en-US" sz="2000" dirty="0" smtClean="0"/>
              <a:t>also </a:t>
            </a:r>
            <a:r>
              <a:rPr lang="en-US" sz="2000" dirty="0"/>
              <a:t>water savings</a:t>
            </a:r>
            <a:r>
              <a:rPr lang="en-US" sz="2000" dirty="0" smtClean="0"/>
              <a:t>.</a:t>
            </a:r>
          </a:p>
          <a:p>
            <a:r>
              <a:rPr lang="en-US" dirty="0"/>
              <a:t>The oxidative damage </a:t>
            </a:r>
            <a:r>
              <a:rPr lang="en-US" dirty="0" smtClean="0"/>
              <a:t>hypothesis</a:t>
            </a:r>
            <a:endParaRPr lang="en-US" dirty="0"/>
          </a:p>
          <a:p>
            <a:pPr lvl="1"/>
            <a:r>
              <a:rPr lang="en-US" sz="2000" dirty="0" smtClean="0"/>
              <a:t>DGCs </a:t>
            </a:r>
            <a:r>
              <a:rPr lang="en-US" sz="2000" dirty="0"/>
              <a:t>minimize oxidative damage during periods of low metabolic </a:t>
            </a:r>
            <a:r>
              <a:rPr lang="en-US" sz="2000" dirty="0" smtClean="0"/>
              <a:t>demand </a:t>
            </a:r>
            <a:r>
              <a:rPr lang="en-US" sz="2000" dirty="0"/>
              <a:t>by maintaining low tracheal </a:t>
            </a:r>
            <a:r>
              <a:rPr lang="en-US" sz="2000" dirty="0" smtClean="0"/>
              <a:t>P</a:t>
            </a:r>
            <a:r>
              <a:rPr lang="en-US" altLang="zh-CN" sz="1800" dirty="0" smtClean="0"/>
              <a:t>O</a:t>
            </a:r>
            <a:r>
              <a:rPr lang="en-US" altLang="zh-CN" sz="18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while retaining delivery capacity during periods of high metabolic demand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653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82870"/>
            <a:ext cx="8042276" cy="853689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34432"/>
            <a:ext cx="8042276" cy="525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this </a:t>
            </a:r>
            <a:r>
              <a:rPr lang="en-US" dirty="0" smtClean="0"/>
              <a:t>paper</a:t>
            </a:r>
            <a:r>
              <a:rPr lang="en-US" dirty="0" smtClean="0"/>
              <a:t>, the </a:t>
            </a:r>
            <a:r>
              <a:rPr lang="en-US" dirty="0" smtClean="0"/>
              <a:t>authors </a:t>
            </a:r>
            <a:r>
              <a:rPr lang="en-US" dirty="0" smtClean="0"/>
              <a:t>focus on the </a:t>
            </a:r>
            <a:r>
              <a:rPr lang="en-US" dirty="0" err="1" smtClean="0"/>
              <a:t>hygric</a:t>
            </a:r>
            <a:r>
              <a:rPr lang="en-US" dirty="0" smtClean="0"/>
              <a:t> hypothesis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Predictions …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Water </a:t>
            </a:r>
            <a:r>
              <a:rPr lang="en-US" dirty="0" smtClean="0"/>
              <a:t>lost per CO</a:t>
            </a:r>
            <a:r>
              <a:rPr lang="en-US" baseline="-25000" dirty="0" smtClean="0"/>
              <a:t>2</a:t>
            </a:r>
            <a:r>
              <a:rPr lang="en-US" dirty="0" smtClean="0"/>
              <a:t> released will be lower </a:t>
            </a:r>
            <a:r>
              <a:rPr lang="en-US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insects using DGCs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DGCs </a:t>
            </a:r>
            <a:r>
              <a:rPr lang="en-US" dirty="0" smtClean="0"/>
              <a:t>will decrease </a:t>
            </a:r>
            <a:r>
              <a:rPr lang="en-US" dirty="0" smtClean="0"/>
              <a:t>RWL</a:t>
            </a:r>
            <a:endParaRPr lang="en-US" dirty="0" smtClean="0"/>
          </a:p>
          <a:p>
            <a:r>
              <a:rPr lang="en-US" dirty="0" smtClean="0"/>
              <a:t>Previous </a:t>
            </a:r>
            <a:r>
              <a:rPr lang="en-US" dirty="0" smtClean="0"/>
              <a:t>studies show: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RWL </a:t>
            </a:r>
            <a:r>
              <a:rPr lang="en-US" dirty="0" smtClean="0"/>
              <a:t>is greater when the spiracles are </a:t>
            </a:r>
            <a:r>
              <a:rPr lang="en-US" dirty="0" smtClean="0"/>
              <a:t>open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DGCs </a:t>
            </a:r>
            <a:r>
              <a:rPr lang="en-US" dirty="0" smtClean="0"/>
              <a:t>are longer in xeric </a:t>
            </a:r>
            <a:r>
              <a:rPr lang="en-US" dirty="0" smtClean="0"/>
              <a:t>(dry) environments</a:t>
            </a:r>
            <a:r>
              <a:rPr lang="en-US" dirty="0" smtClean="0"/>
              <a:t>, continuous patterns are more common in </a:t>
            </a:r>
            <a:r>
              <a:rPr lang="en-US" dirty="0" err="1" smtClean="0"/>
              <a:t>mesic</a:t>
            </a:r>
            <a:r>
              <a:rPr lang="en-US" dirty="0" smtClean="0"/>
              <a:t> </a:t>
            </a:r>
            <a:r>
              <a:rPr lang="en-US" dirty="0" smtClean="0"/>
              <a:t>(moist) habitats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RWL </a:t>
            </a:r>
            <a:r>
              <a:rPr lang="en-US" dirty="0" smtClean="0"/>
              <a:t>was lower in </a:t>
            </a:r>
            <a:r>
              <a:rPr lang="en-US" dirty="0" smtClean="0"/>
              <a:t>individual </a:t>
            </a:r>
            <a:r>
              <a:rPr lang="en-US" dirty="0" smtClean="0"/>
              <a:t>ants that did not express DGCs, however, they have lower </a:t>
            </a:r>
            <a:r>
              <a:rPr lang="en-US" dirty="0" smtClean="0"/>
              <a:t>MR so lower water loss may be due to lower MR.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dirty="0" smtClean="0"/>
              <a:t>Manipulation </a:t>
            </a:r>
            <a:r>
              <a:rPr lang="en-US" dirty="0" smtClean="0"/>
              <a:t>of environmental  variables can force insects to abandon DGCs.</a:t>
            </a:r>
          </a:p>
        </p:txBody>
      </p:sp>
    </p:spTree>
    <p:extLst>
      <p:ext uri="{BB962C8B-B14F-4D97-AF65-F5344CB8AC3E}">
        <p14:creationId xmlns:p14="http://schemas.microsoft.com/office/powerpoint/2010/main" val="2452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Comparisons of RWL in individuals that use both DGCs and continuous gas exchange (CGE) under ecologically relevant conditions.</a:t>
            </a:r>
          </a:p>
          <a:p>
            <a:r>
              <a:rPr lang="en-US" dirty="0" smtClean="0"/>
              <a:t>Specific Predictions: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ratio of water loss to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emission </a:t>
            </a:r>
            <a:r>
              <a:rPr lang="en-US" dirty="0" smtClean="0"/>
              <a:t>will </a:t>
            </a:r>
            <a:r>
              <a:rPr lang="en-US" dirty="0"/>
              <a:t>be lower during DGCs than during </a:t>
            </a:r>
            <a:r>
              <a:rPr lang="en-US" dirty="0" smtClean="0"/>
              <a:t>CGE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contribution of RWL to total water loss will be lower during </a:t>
            </a:r>
            <a:r>
              <a:rPr lang="en-US" dirty="0" smtClean="0"/>
              <a:t>DGCs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err="1"/>
              <a:t>Erynnis</a:t>
            </a:r>
            <a:r>
              <a:rPr lang="en-US" i="1" dirty="0"/>
              <a:t> </a:t>
            </a:r>
            <a:r>
              <a:rPr lang="en-US" i="1" dirty="0" err="1" smtClean="0"/>
              <a:t>propertius</a:t>
            </a:r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/>
              <a:t>benign conditions, individuals use both DGCs and CGE, allowing a direct comparison of water loss rates both between and within individuals during DGCs and CGE.</a:t>
            </a:r>
          </a:p>
          <a:p>
            <a:endParaRPr lang="en-US" dirty="0"/>
          </a:p>
        </p:txBody>
      </p:sp>
      <p:pic>
        <p:nvPicPr>
          <p:cNvPr id="5" name="Content Placeholder 4" descr="Erynnis_propertius,_top,I_NEA132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1269" y="2432050"/>
            <a:ext cx="3200400" cy="2679700"/>
          </a:xfrm>
        </p:spPr>
      </p:pic>
    </p:spTree>
    <p:extLst>
      <p:ext uri="{BB962C8B-B14F-4D97-AF65-F5344CB8AC3E}">
        <p14:creationId xmlns:p14="http://schemas.microsoft.com/office/powerpoint/2010/main" val="20830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252</TotalTime>
  <Words>700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Intra-individual variation allows an explicit test of the hygric hypothesis for discontinuous gas exchange in insects</vt:lpstr>
      <vt:lpstr>PowerPoint Presentation</vt:lpstr>
      <vt:lpstr>Introduction</vt:lpstr>
      <vt:lpstr>PowerPoint Presentation</vt:lpstr>
      <vt:lpstr>PowerPoint Presentation</vt:lpstr>
      <vt:lpstr>Three Hypothesis</vt:lpstr>
      <vt:lpstr>Introduction</vt:lpstr>
      <vt:lpstr>Introduction</vt:lpstr>
      <vt:lpstr>Material and Methods</vt:lpstr>
      <vt:lpstr>Material and Methods</vt:lpstr>
      <vt:lpstr>Statistical Methods</vt:lpstr>
      <vt:lpstr>Results</vt:lpstr>
      <vt:lpstr>Table 1</vt:lpstr>
      <vt:lpstr>PowerPoint Presentation</vt:lpstr>
      <vt:lpstr>Discussion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Intra-individual variation allows an explicit test of the hygric hypothesis for discontinuous gas exchange in insects</dc:title>
  <dc:creator>Zhang, Yufeng</dc:creator>
  <cp:lastModifiedBy>linklab</cp:lastModifiedBy>
  <cp:revision>29</cp:revision>
  <dcterms:created xsi:type="dcterms:W3CDTF">2011-03-31T03:31:57Z</dcterms:created>
  <dcterms:modified xsi:type="dcterms:W3CDTF">2011-04-01T14:22:54Z</dcterms:modified>
</cp:coreProperties>
</file>