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4" r:id="rId9"/>
    <p:sldId id="263" r:id="rId10"/>
    <p:sldId id="262" r:id="rId11"/>
    <p:sldId id="28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5" r:id="rId24"/>
    <p:sldId id="276" r:id="rId25"/>
    <p:sldId id="277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50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583C-7A10-432B-A6FA-9ED90899DB01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FD4D-2526-43BD-85C1-DA6F1BF9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Delta-1-pyrroline-5-carboxylic_aci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File:AminoAcidball.sv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Main pathway in Vertebrates = </a:t>
            </a:r>
            <a:r>
              <a:rPr lang="en-US" u="sng" dirty="0">
                <a:solidFill>
                  <a:schemeClr val="bg1"/>
                </a:solidFill>
              </a:rPr>
              <a:t>Glycolysis</a:t>
            </a:r>
            <a:r>
              <a:rPr lang="en-US" dirty="0">
                <a:solidFill>
                  <a:schemeClr val="bg1"/>
                </a:solidFill>
              </a:rPr>
              <a:t> (catabolism of carbohydrates)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ATP production by glycolysis begins rapidly after initiation of activity or exposure to hypoxia/anoxia.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Begins </a:t>
            </a:r>
            <a:r>
              <a:rPr lang="en-US" dirty="0">
                <a:solidFill>
                  <a:schemeClr val="bg1"/>
                </a:solidFill>
              </a:rPr>
              <a:t>after stores of </a:t>
            </a:r>
            <a:r>
              <a:rPr lang="en-US" dirty="0" err="1">
                <a:solidFill>
                  <a:schemeClr val="bg1"/>
                </a:solidFill>
              </a:rPr>
              <a:t>phosphagens</a:t>
            </a:r>
            <a:r>
              <a:rPr lang="en-US" dirty="0">
                <a:solidFill>
                  <a:schemeClr val="bg1"/>
                </a:solidFill>
              </a:rPr>
              <a:t> (ATP, </a:t>
            </a:r>
            <a:r>
              <a:rPr lang="en-US" dirty="0" err="1">
                <a:solidFill>
                  <a:schemeClr val="bg1"/>
                </a:solidFill>
              </a:rPr>
              <a:t>creatine</a:t>
            </a:r>
            <a:r>
              <a:rPr lang="en-US" dirty="0">
                <a:solidFill>
                  <a:schemeClr val="bg1"/>
                </a:solidFill>
              </a:rPr>
              <a:t> phosphate, arginine phosphate – cephalopods) are depleted.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Rapid production of ATP via anaerobic pathways requires rapid mobilization of stored substrate (storage form of carbohydrate in animals = </a:t>
            </a:r>
            <a:r>
              <a:rPr lang="en-US" u="sng" dirty="0">
                <a:solidFill>
                  <a:schemeClr val="bg1"/>
                </a:solidFill>
              </a:rPr>
              <a:t>glycogen</a:t>
            </a:r>
            <a:r>
              <a:rPr lang="en-US" dirty="0">
                <a:solidFill>
                  <a:schemeClr val="bg1"/>
                </a:solidFill>
              </a:rPr>
              <a:t>).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Main </a:t>
            </a:r>
            <a:r>
              <a:rPr lang="en-US" dirty="0">
                <a:solidFill>
                  <a:schemeClr val="bg1"/>
                </a:solidFill>
              </a:rPr>
              <a:t>stores of glycogen in the body are in the liver, but stores are also present in the heart and in skeletal muscle.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Skeletal </a:t>
            </a:r>
            <a:r>
              <a:rPr lang="en-US" dirty="0">
                <a:solidFill>
                  <a:schemeClr val="bg1"/>
                </a:solidFill>
              </a:rPr>
              <a:t>muscle stores important for burst activity.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Glucose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2 moles ATP per mole glucose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Glycogen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3 moles ATP per mole glucose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Difference in ATP production due to active phosphorylation of glucose to </a:t>
            </a:r>
            <a:r>
              <a:rPr lang="en-US" dirty="0" smtClean="0">
                <a:solidFill>
                  <a:schemeClr val="bg1"/>
                </a:solidFill>
              </a:rPr>
              <a:t>glucose-6-phosphate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Fermentation of Aspartate (an amino acid)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Pathway = Aspartate +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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ketoglutarate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glutamate + oxaloacetate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Oxaloacetate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Propionate (same pathway as alternate PEP route)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Also a </a:t>
            </a:r>
            <a:r>
              <a:rPr lang="en-US" i="1" dirty="0">
                <a:solidFill>
                  <a:schemeClr val="bg1"/>
                </a:solidFill>
              </a:rPr>
              <a:t>sustainable </a:t>
            </a:r>
            <a:r>
              <a:rPr lang="en-US" i="1" dirty="0" err="1">
                <a:solidFill>
                  <a:schemeClr val="bg1"/>
                </a:solidFill>
              </a:rPr>
              <a:t>anerobic</a:t>
            </a:r>
            <a:r>
              <a:rPr lang="en-US" i="1" dirty="0">
                <a:solidFill>
                  <a:schemeClr val="bg1"/>
                </a:solidFill>
              </a:rPr>
              <a:t> pathway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sustain, requires that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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ketoglutarate</a:t>
            </a:r>
            <a:r>
              <a:rPr lang="en-US" dirty="0">
                <a:solidFill>
                  <a:schemeClr val="bg1"/>
                </a:solidFill>
              </a:rPr>
              <a:t> is regenerated.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is accomplished </a:t>
            </a:r>
            <a:r>
              <a:rPr lang="en-US" dirty="0" smtClean="0">
                <a:solidFill>
                  <a:schemeClr val="bg1"/>
                </a:solidFill>
              </a:rPr>
              <a:t>by … Glutamate </a:t>
            </a:r>
            <a:r>
              <a:rPr lang="en-US" dirty="0">
                <a:solidFill>
                  <a:schemeClr val="bg1"/>
                </a:solidFill>
              </a:rPr>
              <a:t>+ pyruvate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alanine +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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ketoglutarate</a:t>
            </a:r>
            <a:r>
              <a:rPr lang="en-US" dirty="0">
                <a:solidFill>
                  <a:schemeClr val="bg1"/>
                </a:solidFill>
              </a:rPr>
              <a:t> (alanine accumulates as an end product)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Used by </a:t>
            </a:r>
            <a:r>
              <a:rPr lang="en-US" dirty="0" err="1">
                <a:solidFill>
                  <a:schemeClr val="bg1"/>
                </a:solidFill>
              </a:rPr>
              <a:t>molluscs</a:t>
            </a:r>
            <a:r>
              <a:rPr lang="en-US" dirty="0">
                <a:solidFill>
                  <a:schemeClr val="bg1"/>
                </a:solidFill>
              </a:rPr>
              <a:t> (particularly intertidal bivalves)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352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186" y="1828799"/>
            <a:ext cx="38291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6.6 </a:t>
            </a:r>
            <a:r>
              <a:rPr lang="en-US" sz="2400" dirty="0" smtClean="0">
                <a:solidFill>
                  <a:srgbClr val="FFFF00"/>
                </a:solidFill>
              </a:rPr>
              <a:t>– Glycolysis pathways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key side pathways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* denote key regulatory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1447800" y="5562600"/>
            <a:ext cx="76200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762" y="4724400"/>
            <a:ext cx="1092437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71500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92032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00" b="1" dirty="0" smtClean="0"/>
              <a:t>α</a:t>
            </a:r>
            <a:r>
              <a:rPr lang="en-US" sz="700" b="1" dirty="0" smtClean="0"/>
              <a:t>-</a:t>
            </a:r>
            <a:r>
              <a:rPr lang="en-US" sz="700" b="1" dirty="0" err="1" smtClean="0"/>
              <a:t>ketoglutarate</a:t>
            </a:r>
            <a:endParaRPr lang="en-US" sz="700" b="1" dirty="0"/>
          </a:p>
          <a:p>
            <a:pPr algn="ctr"/>
            <a:endParaRPr lang="en-US" sz="700" b="1" dirty="0" smtClean="0"/>
          </a:p>
          <a:p>
            <a:pPr algn="ctr"/>
            <a:r>
              <a:rPr lang="en-US" sz="700" b="1" dirty="0" smtClean="0"/>
              <a:t>glutamate</a:t>
            </a:r>
            <a:endParaRPr lang="en-US" sz="700" b="1" dirty="0"/>
          </a:p>
        </p:txBody>
      </p:sp>
      <p:sp>
        <p:nvSpPr>
          <p:cNvPr id="6" name="Curved Left Arrow 5"/>
          <p:cNvSpPr/>
          <p:nvPr/>
        </p:nvSpPr>
        <p:spPr>
          <a:xfrm>
            <a:off x="1295400" y="5105401"/>
            <a:ext cx="228600" cy="304800"/>
          </a:xfrm>
          <a:prstGeom prst="curvedLeftArrow">
            <a:avLst>
              <a:gd name="adj1" fmla="val 25000"/>
              <a:gd name="adj2" fmla="val 5628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0800000">
            <a:off x="304800" y="5083630"/>
            <a:ext cx="228600" cy="304800"/>
          </a:xfrm>
          <a:prstGeom prst="curvedLeftArrow">
            <a:avLst>
              <a:gd name="adj1" fmla="val 25000"/>
              <a:gd name="adj2" fmla="val 5628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144" y="5653072"/>
            <a:ext cx="50847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pyruvate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126762" y="4724400"/>
            <a:ext cx="45076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alanine</a:t>
            </a:r>
            <a:endParaRPr lang="en-US" sz="7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7200" y="5388430"/>
            <a:ext cx="120326" cy="250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2"/>
          </p:cNvCxnSpPr>
          <p:nvPr/>
        </p:nvCxnSpPr>
        <p:spPr>
          <a:xfrm flipH="1" flipV="1">
            <a:off x="352144" y="4924455"/>
            <a:ext cx="105056" cy="25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Evolutionary trend is toward higher levels of activity in advanced invertebrates. This trend continues throughout vertebrate evolution.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Associated </a:t>
            </a:r>
            <a:r>
              <a:rPr lang="en-US" dirty="0">
                <a:solidFill>
                  <a:schemeClr val="bg1"/>
                </a:solidFill>
              </a:rPr>
              <a:t>with this trend is a tendency for lesser reliance on sustained anaerobic pathways and greater used of arginine phosphate (cephalopods), </a:t>
            </a:r>
            <a:r>
              <a:rPr lang="en-US" dirty="0" err="1">
                <a:solidFill>
                  <a:schemeClr val="bg1"/>
                </a:solidFill>
              </a:rPr>
              <a:t>creatine</a:t>
            </a:r>
            <a:r>
              <a:rPr lang="en-US" dirty="0">
                <a:solidFill>
                  <a:schemeClr val="bg1"/>
                </a:solidFill>
              </a:rPr>
              <a:t> phosphate, and lactate, with their high power output, which is necessary to fuel intense activity.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athways </a:t>
            </a:r>
            <a:r>
              <a:rPr lang="en-US" dirty="0">
                <a:solidFill>
                  <a:schemeClr val="bg1"/>
                </a:solidFill>
              </a:rPr>
              <a:t>are available to use carbohydrates, fats, and proteins.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substrates eventually feed into the </a:t>
            </a:r>
            <a:r>
              <a:rPr lang="en-US" i="1" dirty="0">
                <a:solidFill>
                  <a:schemeClr val="bg1"/>
                </a:solidFill>
              </a:rPr>
              <a:t>Krebs Cycle</a:t>
            </a:r>
            <a:r>
              <a:rPr lang="en-US" dirty="0">
                <a:solidFill>
                  <a:schemeClr val="bg1"/>
                </a:solidFill>
              </a:rPr>
              <a:t> (occurs in mitochondrial matrix), which feeds electrons (in the form of NADH or FADH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i="1" dirty="0">
                <a:solidFill>
                  <a:schemeClr val="bg1"/>
                </a:solidFill>
              </a:rPr>
              <a:t>reducing equivalents</a:t>
            </a:r>
            <a:r>
              <a:rPr lang="en-US" dirty="0">
                <a:solidFill>
                  <a:schemeClr val="bg1"/>
                </a:solidFill>
              </a:rPr>
              <a:t>) into the electron transport system of the inner mitochondrial membrane.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ETS generates ATP.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Krebs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Krebs Cycle completely oxidizes carbon molecules in substrates to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example, 6-C glucose completely oxidized to 6 molecules of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contrast, anaerobic glycolysis catabolizes 6-C glucose to two 3-C lactate molecules.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increased oxidation markedly amplifies the yield of ATP (38 ATP per glucose vs. 2 for anaerobic glycolysis)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End Products of aerobic metabolism: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Carbos</a:t>
            </a:r>
            <a:r>
              <a:rPr lang="en-US" dirty="0">
                <a:solidFill>
                  <a:schemeClr val="bg1"/>
                </a:solidFill>
              </a:rPr>
              <a:t> and fats =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and water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Proteins/amino acids =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water + HCO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+ NH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removed at lungs or gills; Ammonia incorporated into nitrogenous waste products and excreted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Krebs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Regulation</a:t>
            </a:r>
            <a:r>
              <a:rPr lang="en-US" dirty="0">
                <a:solidFill>
                  <a:schemeClr val="bg1"/>
                </a:solidFill>
              </a:rPr>
              <a:t> = as for glycolysis, rates are dependent on concentrations of component enzymes, particularly </a:t>
            </a:r>
            <a:r>
              <a:rPr lang="en-US" i="1" dirty="0">
                <a:solidFill>
                  <a:schemeClr val="bg1"/>
                </a:solidFill>
              </a:rPr>
              <a:t>rate-limiting enzymes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Pyruvate Dehydrogenase Complex</a:t>
            </a:r>
            <a:r>
              <a:rPr lang="en-US" dirty="0">
                <a:solidFill>
                  <a:schemeClr val="bg1"/>
                </a:solidFill>
              </a:rPr>
              <a:t> (3 enzymes + 5 coenzymes) = Catalyzes: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Pyruvate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Acetyl-CoA +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(inhibited by ATP, </a:t>
            </a:r>
            <a:r>
              <a:rPr lang="en-US" dirty="0" err="1">
                <a:solidFill>
                  <a:schemeClr val="bg1"/>
                </a:solidFill>
              </a:rPr>
              <a:t>acetyl-COA</a:t>
            </a:r>
            <a:r>
              <a:rPr lang="en-US" dirty="0">
                <a:solidFill>
                  <a:schemeClr val="bg1"/>
                </a:solidFill>
              </a:rPr>
              <a:t>; activated by Ca</a:t>
            </a:r>
            <a:r>
              <a:rPr lang="en-US" baseline="30000" dirty="0">
                <a:solidFill>
                  <a:schemeClr val="bg1"/>
                </a:solidFill>
              </a:rPr>
              <a:t>2+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Citrate Synthase</a:t>
            </a:r>
            <a:r>
              <a:rPr lang="en-US" dirty="0">
                <a:solidFill>
                  <a:schemeClr val="bg1"/>
                </a:solidFill>
              </a:rPr>
              <a:t> = major regulatory enzyme of Krebs Cycle. Catalyzes: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Oxaloacetate + acetyl-CoA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citrate (rate largely determined by availability of substrates).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Primary </a:t>
            </a:r>
            <a:r>
              <a:rPr lang="en-US" dirty="0">
                <a:solidFill>
                  <a:schemeClr val="bg1"/>
                </a:solidFill>
              </a:rPr>
              <a:t>inhibitor = </a:t>
            </a:r>
            <a:r>
              <a:rPr lang="en-US" dirty="0" err="1">
                <a:solidFill>
                  <a:schemeClr val="bg1"/>
                </a:solidFill>
              </a:rPr>
              <a:t>succinyl</a:t>
            </a:r>
            <a:r>
              <a:rPr lang="en-US" dirty="0">
                <a:solidFill>
                  <a:schemeClr val="bg1"/>
                </a:solidFill>
              </a:rPr>
              <a:t>-CoA, also inhibited by ATP, NADH, and long-chain fatty acyl CoA esters.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9"/>
          <a:stretch/>
        </p:blipFill>
        <p:spPr bwMode="auto">
          <a:xfrm>
            <a:off x="76200" y="8358"/>
            <a:ext cx="6477817" cy="68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05739"/>
            <a:ext cx="2874313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Fig 6.8a </a:t>
            </a:r>
            <a:r>
              <a:rPr lang="en-US" sz="2000" dirty="0" smtClean="0">
                <a:solidFill>
                  <a:srgbClr val="002060"/>
                </a:solidFill>
              </a:rPr>
              <a:t>– The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Krebs Cycle showing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reducing equivalents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generated, ATP generated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and CO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produced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6dpi jpeg\06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4"/>
          <a:stretch/>
        </p:blipFill>
        <p:spPr bwMode="auto">
          <a:xfrm>
            <a:off x="88947" y="0"/>
            <a:ext cx="7218402" cy="6848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68984" y="305739"/>
            <a:ext cx="228921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Fig 6.8b </a:t>
            </a:r>
            <a:r>
              <a:rPr lang="en-US" sz="2000" dirty="0" smtClean="0">
                <a:solidFill>
                  <a:srgbClr val="002060"/>
                </a:solidFill>
              </a:rPr>
              <a:t>– The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Krebs Cycle showing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key control points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0400" y="381939"/>
            <a:ext cx="838200" cy="6086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1752600"/>
            <a:ext cx="838200" cy="6086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0783" y="304800"/>
            <a:ext cx="126566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Pyruvate</a:t>
            </a:r>
          </a:p>
          <a:p>
            <a:pPr algn="ctr"/>
            <a:r>
              <a:rPr lang="en-US" sz="1300" b="1" i="1" dirty="0" smtClean="0"/>
              <a:t>dehydrogenase</a:t>
            </a:r>
          </a:p>
          <a:p>
            <a:pPr algn="ctr"/>
            <a:r>
              <a:rPr lang="en-US" sz="1300" b="1" i="1" dirty="0" smtClean="0"/>
              <a:t>complex</a:t>
            </a:r>
            <a:endParaRPr lang="en-US" sz="1300" b="1" i="1" dirty="0"/>
          </a:p>
        </p:txBody>
      </p:sp>
    </p:spTree>
    <p:extLst>
      <p:ext uri="{BB962C8B-B14F-4D97-AF65-F5344CB8AC3E}">
        <p14:creationId xmlns:p14="http://schemas.microsoft.com/office/powerpoint/2010/main" val="13563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Entry of Substrates into Krebs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Carbohydrates</a:t>
            </a:r>
            <a:r>
              <a:rPr lang="en-US" dirty="0">
                <a:solidFill>
                  <a:schemeClr val="bg1"/>
                </a:solidFill>
              </a:rPr>
              <a:t> = Glycolysis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Pyruvate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Acetyl CoA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to Krebs (pyruvate to acetyl-CoA is catalyzed by </a:t>
            </a:r>
            <a:r>
              <a:rPr lang="en-US" i="1" dirty="0">
                <a:solidFill>
                  <a:schemeClr val="bg1"/>
                </a:solidFill>
              </a:rPr>
              <a:t>Pyruvate Dehydrogenase</a:t>
            </a:r>
            <a:r>
              <a:rPr lang="en-US" dirty="0">
                <a:solidFill>
                  <a:schemeClr val="bg1"/>
                </a:solidFill>
              </a:rPr>
              <a:t> complex)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Lipids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stored </a:t>
            </a:r>
            <a:r>
              <a:rPr lang="en-US" dirty="0">
                <a:solidFill>
                  <a:schemeClr val="bg1"/>
                </a:solidFill>
              </a:rPr>
              <a:t>lipids (triacylglycerol) mobilized by hormonally controlled triacylglycerol </a:t>
            </a:r>
            <a:r>
              <a:rPr lang="en-US" dirty="0" smtClean="0">
                <a:solidFill>
                  <a:schemeClr val="bg1"/>
                </a:solidFill>
              </a:rPr>
              <a:t>lipases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Yields </a:t>
            </a:r>
            <a:r>
              <a:rPr lang="en-US" dirty="0">
                <a:solidFill>
                  <a:schemeClr val="bg1"/>
                </a:solidFill>
              </a:rPr>
              <a:t>3 long-chain fatty acids + glycerol.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Glycerol </a:t>
            </a:r>
            <a:r>
              <a:rPr lang="en-US" dirty="0">
                <a:solidFill>
                  <a:schemeClr val="bg1"/>
                </a:solidFill>
              </a:rPr>
              <a:t>is catabolized via glycolysis.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Fatty </a:t>
            </a:r>
            <a:r>
              <a:rPr lang="en-US" dirty="0">
                <a:solidFill>
                  <a:schemeClr val="bg1"/>
                </a:solidFill>
              </a:rPr>
              <a:t>acids broken down 2-C per cycle in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-oxidation pathway and then enter Krebs Cycle via acetyl-CoA.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Entry of Substrates into Krebs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Also, peroxisomes may break down long-chain fatty acids to short- or medium-chain fatty acids, which are more readily metabolized.</a:t>
            </a:r>
          </a:p>
          <a:p>
            <a:pPr lvl="0"/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-oxidation occurs in mitochondrial matrix. </a:t>
            </a:r>
            <a:r>
              <a:rPr lang="en-US" dirty="0" smtClean="0">
                <a:solidFill>
                  <a:schemeClr val="bg1"/>
                </a:solidFill>
              </a:rPr>
              <a:t>FFA </a:t>
            </a:r>
            <a:r>
              <a:rPr lang="en-US" dirty="0">
                <a:solidFill>
                  <a:schemeClr val="bg1"/>
                </a:solidFill>
              </a:rPr>
              <a:t>must first be transferred into mitochondrial matrix and activated by formation of fatty acyl-CoA.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Acyl-CoA Synthetase</a:t>
            </a:r>
            <a:r>
              <a:rPr lang="en-US" dirty="0">
                <a:solidFill>
                  <a:schemeClr val="bg1"/>
                </a:solidFill>
              </a:rPr>
              <a:t> in OMM and ER </a:t>
            </a:r>
            <a:r>
              <a:rPr lang="en-US" dirty="0" smtClean="0">
                <a:solidFill>
                  <a:schemeClr val="bg1"/>
                </a:solidFill>
              </a:rPr>
              <a:t>catalyzes 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fatty acid + coenzyme A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→ fatty acyl-CoA (uses ATP)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get across mitochondrial membranes, </a:t>
            </a:r>
            <a:r>
              <a:rPr lang="en-US" i="1" dirty="0">
                <a:solidFill>
                  <a:schemeClr val="bg1"/>
                </a:solidFill>
              </a:rPr>
              <a:t>carnitine</a:t>
            </a:r>
            <a:r>
              <a:rPr lang="en-US" dirty="0">
                <a:solidFill>
                  <a:schemeClr val="bg1"/>
                </a:solidFill>
              </a:rPr>
              <a:t> serves as a carrier (reaction catalyzed by </a:t>
            </a:r>
            <a:r>
              <a:rPr lang="en-US" i="1" dirty="0">
                <a:solidFill>
                  <a:schemeClr val="bg1"/>
                </a:solidFill>
              </a:rPr>
              <a:t>fatty acyl-CoA carnitine transferase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fatty-acyl </a:t>
            </a:r>
            <a:r>
              <a:rPr lang="en-US" dirty="0" err="1" smtClean="0">
                <a:solidFill>
                  <a:schemeClr val="bg1"/>
                </a:solidFill>
              </a:rPr>
              <a:t>coA</a:t>
            </a:r>
            <a:r>
              <a:rPr lang="en-US" dirty="0" smtClean="0">
                <a:solidFill>
                  <a:schemeClr val="bg1"/>
                </a:solidFill>
              </a:rPr>
              <a:t> + carnitine </a:t>
            </a:r>
            <a:r>
              <a:rPr lang="en-US" dirty="0" smtClean="0">
                <a:solidFill>
                  <a:schemeClr val="bg1"/>
                </a:solidFill>
                <a:cs typeface="Calibri"/>
              </a:rPr>
              <a:t>→ fatty acyl carnitine + </a:t>
            </a:r>
            <a:r>
              <a:rPr lang="en-US" dirty="0" err="1" smtClean="0">
                <a:solidFill>
                  <a:schemeClr val="bg1"/>
                </a:solidFill>
                <a:cs typeface="Calibri"/>
              </a:rPr>
              <a:t>coA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Once </a:t>
            </a:r>
            <a:r>
              <a:rPr lang="en-US" dirty="0">
                <a:solidFill>
                  <a:schemeClr val="bg1"/>
                </a:solidFill>
              </a:rPr>
              <a:t>in mitochondrial matrix, reconverted to fatty acyl-CoA by </a:t>
            </a:r>
            <a:r>
              <a:rPr lang="en-US" i="1" dirty="0">
                <a:solidFill>
                  <a:schemeClr val="bg1"/>
                </a:solidFill>
              </a:rPr>
              <a:t>acyl-CoA </a:t>
            </a:r>
            <a:r>
              <a:rPr lang="en-US" i="1" dirty="0" smtClean="0">
                <a:solidFill>
                  <a:schemeClr val="bg1"/>
                </a:solidFill>
              </a:rPr>
              <a:t>synthetase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fatty acyl carnitine </a:t>
            </a:r>
            <a:r>
              <a:rPr lang="en-US" dirty="0" smtClean="0">
                <a:solidFill>
                  <a:schemeClr val="bg1"/>
                </a:solidFill>
                <a:cs typeface="Calibri"/>
              </a:rPr>
              <a:t>→ fatty acyl CoA + carnitine (uses GTP)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352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186" y="1828799"/>
            <a:ext cx="38291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6.6 </a:t>
            </a:r>
            <a:r>
              <a:rPr lang="en-US" sz="2400" dirty="0" smtClean="0">
                <a:solidFill>
                  <a:srgbClr val="FFFF00"/>
                </a:solidFill>
              </a:rPr>
              <a:t>– Glycolysis pathways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key side pathways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* denote key regulatory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5240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- 1 ATP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29540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- 1 ATP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en-US" dirty="0" smtClean="0">
                <a:solidFill>
                  <a:srgbClr val="FFFF00"/>
                </a:solidFill>
              </a:rPr>
              <a:t>-Oxidation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Rate limiting step in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-oxidation is apparently </a:t>
            </a:r>
            <a:r>
              <a:rPr lang="en-US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i="1" dirty="0">
                <a:solidFill>
                  <a:schemeClr val="bg1"/>
                </a:solidFill>
              </a:rPr>
              <a:t>-hydroxyacyl CoA dehydrogenase</a:t>
            </a:r>
            <a:r>
              <a:rPr lang="en-US" dirty="0">
                <a:solidFill>
                  <a:schemeClr val="bg1"/>
                </a:solidFill>
              </a:rPr>
              <a:t> (at least in muscle), so increased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-HOAD activities allow increased flux of FFA as fuel.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NADH </a:t>
            </a:r>
            <a:r>
              <a:rPr lang="en-US" dirty="0">
                <a:solidFill>
                  <a:schemeClr val="bg1"/>
                </a:solidFill>
              </a:rPr>
              <a:t>acts as an </a:t>
            </a:r>
            <a:r>
              <a:rPr lang="en-US" dirty="0" smtClean="0">
                <a:solidFill>
                  <a:schemeClr val="bg1"/>
                </a:solidFill>
              </a:rPr>
              <a:t>inhibitor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Another potentially rate-limiting step is the </a:t>
            </a:r>
            <a:r>
              <a:rPr lang="en-US" i="1" dirty="0">
                <a:solidFill>
                  <a:schemeClr val="bg1"/>
                </a:solidFill>
              </a:rPr>
              <a:t>transfer</a:t>
            </a:r>
            <a:r>
              <a:rPr lang="en-US" dirty="0">
                <a:solidFill>
                  <a:schemeClr val="bg1"/>
                </a:solidFill>
              </a:rPr>
              <a:t> of FFA to the mitochondrial matrix (includes </a:t>
            </a:r>
            <a:r>
              <a:rPr lang="en-US" i="1" dirty="0" smtClean="0">
                <a:solidFill>
                  <a:schemeClr val="bg1"/>
                </a:solidFill>
              </a:rPr>
              <a:t>Fatty Acid Binding Protein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intracellular transport, </a:t>
            </a:r>
            <a:r>
              <a:rPr lang="en-US" i="1" dirty="0">
                <a:solidFill>
                  <a:schemeClr val="bg1"/>
                </a:solidFill>
              </a:rPr>
              <a:t>acyl carnitine transferase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Also, movement of fat across cell membrane by </a:t>
            </a:r>
            <a:r>
              <a:rPr lang="en-US" i="1" dirty="0" smtClean="0">
                <a:solidFill>
                  <a:schemeClr val="bg1"/>
                </a:solidFill>
              </a:rPr>
              <a:t>fatty acid translocase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FABP</a:t>
            </a:r>
            <a:r>
              <a:rPr lang="en-US" i="1" baseline="-25000" dirty="0" smtClean="0">
                <a:solidFill>
                  <a:schemeClr val="bg1"/>
                </a:solidFill>
              </a:rPr>
              <a:t>pm</a:t>
            </a:r>
            <a:r>
              <a:rPr lang="en-US" dirty="0" smtClean="0">
                <a:solidFill>
                  <a:schemeClr val="bg1"/>
                </a:solidFill>
              </a:rPr>
              <a:t> may limit fat catabolism capacity.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96dpi jpeg\06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606" y="1905000"/>
            <a:ext cx="231999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Fig 6.12 </a:t>
            </a:r>
            <a:r>
              <a:rPr lang="en-US" sz="2000" dirty="0" smtClean="0">
                <a:solidFill>
                  <a:srgbClr val="002060"/>
                </a:solidFill>
              </a:rPr>
              <a:t>– The</a:t>
            </a:r>
          </a:p>
          <a:p>
            <a:r>
              <a:rPr lang="el-GR" sz="2000" dirty="0" smtClean="0">
                <a:solidFill>
                  <a:srgbClr val="002060"/>
                </a:solidFill>
              </a:rPr>
              <a:t>Β</a:t>
            </a:r>
            <a:r>
              <a:rPr lang="en-US" sz="2000" dirty="0" smtClean="0">
                <a:solidFill>
                  <a:srgbClr val="002060"/>
                </a:solidFill>
              </a:rPr>
              <a:t>-oxidation pathway</a:t>
            </a:r>
          </a:p>
        </p:txBody>
      </p:sp>
    </p:spTree>
    <p:extLst>
      <p:ext uri="{BB962C8B-B14F-4D97-AF65-F5344CB8AC3E}">
        <p14:creationId xmlns:p14="http://schemas.microsoft.com/office/powerpoint/2010/main" val="30200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96dpi jpeg\06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5674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782270"/>
            <a:ext cx="202414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Fig 6.11 </a:t>
            </a:r>
            <a:r>
              <a:rPr lang="en-US" dirty="0" smtClean="0">
                <a:solidFill>
                  <a:srgbClr val="002060"/>
                </a:solidFill>
              </a:rPr>
              <a:t>– Transfer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of fatty acids across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mito</a:t>
            </a:r>
            <a:r>
              <a:rPr lang="en-US" dirty="0" smtClean="0">
                <a:solidFill>
                  <a:srgbClr val="002060"/>
                </a:solidFill>
              </a:rPr>
              <a:t>. membranes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38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484505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Fuel consumption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52400" y="5562600"/>
            <a:ext cx="20574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1152525"/>
            <a:ext cx="175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Fuel sources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2400" y="1598613"/>
            <a:ext cx="2057400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2982913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Fuel delivery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152400" y="3429000"/>
            <a:ext cx="20574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5638800" y="4022725"/>
            <a:ext cx="3140075" cy="701675"/>
            <a:chOff x="3696" y="2448"/>
            <a:chExt cx="1978" cy="442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320" y="2448"/>
              <a:ext cx="13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66FFFF"/>
                  </a:solidFill>
                  <a:latin typeface="+mn-lt"/>
                </a:rPr>
                <a:t>Intracellular lipid transfer:  FABP</a:t>
              </a:r>
              <a:r>
                <a:rPr lang="en-US" sz="2000" baseline="-25000" dirty="0">
                  <a:solidFill>
                    <a:srgbClr val="66FFFF"/>
                  </a:solidFill>
                  <a:latin typeface="+mn-lt"/>
                </a:rPr>
                <a:t>C</a:t>
              </a: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696" y="2640"/>
              <a:ext cx="576" cy="144"/>
              <a:chOff x="3696" y="2592"/>
              <a:chExt cx="576" cy="144"/>
            </a:xfrm>
          </p:grpSpPr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>
                <a:off x="3696" y="2592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H="1">
                <a:off x="3984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66FFFF"/>
                  </a:solidFill>
                </a:endParaRPr>
              </a:p>
            </p:txBody>
          </p:sp>
        </p:grpSp>
      </p:grp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629400" y="1889125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66FFFF"/>
                </a:solidFill>
                <a:latin typeface="+mn-lt"/>
              </a:rPr>
              <a:t>Fuel mobilization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66FFFF"/>
                </a:solidFill>
                <a:latin typeface="+mn-lt"/>
              </a:rPr>
              <a:t>&amp; plasma transport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 flipV="1">
            <a:off x="5181600" y="1676400"/>
            <a:ext cx="14478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629400" y="5029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66FFFF"/>
                </a:solidFill>
                <a:latin typeface="Calibri" pitchFamily="34" charset="0"/>
              </a:rPr>
              <a:t>Cellular aerobic capacity</a:t>
            </a: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 flipV="1">
            <a:off x="4800600" y="5257800"/>
            <a:ext cx="1828800" cy="76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 flipV="1">
            <a:off x="5638800" y="4953000"/>
            <a:ext cx="9906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629400" y="2667000"/>
            <a:ext cx="2514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66FFFF"/>
                </a:solidFill>
                <a:latin typeface="+mn-lt"/>
              </a:rPr>
              <a:t>Trans-membrane </a:t>
            </a:r>
            <a:r>
              <a:rPr lang="en-US" sz="2000" dirty="0" smtClean="0">
                <a:solidFill>
                  <a:srgbClr val="66FFFF"/>
                </a:solidFill>
                <a:latin typeface="+mn-lt"/>
              </a:rPr>
              <a:t>transfer</a:t>
            </a:r>
            <a:endParaRPr lang="en-US" sz="2000" dirty="0">
              <a:solidFill>
                <a:srgbClr val="66FF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FF"/>
                </a:solidFill>
                <a:latin typeface="+mn-lt"/>
              </a:rPr>
              <a:t>PM = FA Translocase, FABP </a:t>
            </a:r>
            <a:r>
              <a:rPr lang="en-US" sz="1400" baseline="-20000" dirty="0" smtClean="0">
                <a:solidFill>
                  <a:srgbClr val="66FFFF"/>
                </a:solidFill>
                <a:latin typeface="+mn-lt"/>
              </a:rPr>
              <a:t>pm</a:t>
            </a:r>
            <a:endParaRPr lang="en-US" sz="1400" dirty="0" smtClean="0">
              <a:solidFill>
                <a:srgbClr val="66FF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FF"/>
                </a:solidFill>
              </a:rPr>
              <a:t>MM = Carnitine acyl </a:t>
            </a:r>
            <a:r>
              <a:rPr lang="en-US" sz="1400" dirty="0" err="1" smtClean="0">
                <a:solidFill>
                  <a:srgbClr val="66FFFF"/>
                </a:solidFill>
              </a:rPr>
              <a:t>trasferase</a:t>
            </a:r>
            <a:endParaRPr lang="en-US" sz="14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5410200" y="3200400"/>
            <a:ext cx="12192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>
            <a:off x="5334000" y="3200400"/>
            <a:ext cx="129540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 flipV="1">
            <a:off x="5105400" y="1066800"/>
            <a:ext cx="152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629400" y="82232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66FFFF"/>
                </a:solidFill>
                <a:latin typeface="Calibri" pitchFamily="34" charset="0"/>
              </a:rPr>
              <a:t>Fuel stores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H="1">
            <a:off x="4419600" y="1066800"/>
            <a:ext cx="22098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91"/>
          <p:cNvSpPr txBox="1">
            <a:spLocks noChangeArrowheads="1"/>
          </p:cNvSpPr>
          <p:nvPr/>
        </p:nvSpPr>
        <p:spPr bwMode="auto">
          <a:xfrm>
            <a:off x="6913563" y="6473825"/>
            <a:ext cx="1849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From Taylor et al. 1996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5211763" y="5334000"/>
            <a:ext cx="1387475" cy="3968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Entry of Substrates into Krebs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Proteins/Amino Acids</a:t>
            </a:r>
            <a:r>
              <a:rPr lang="en-US" dirty="0">
                <a:solidFill>
                  <a:schemeClr val="bg1"/>
                </a:solidFill>
              </a:rPr>
              <a:t> = entry into Krebs Cycle involves two steps: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Removal of amino group – eventually excreted as nitrogenous waste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Conversion of carbon skeletons to pyruvate, acetyl-CoA, or other Krebs Cycle </a:t>
            </a:r>
            <a:r>
              <a:rPr lang="en-US" dirty="0" smtClean="0">
                <a:solidFill>
                  <a:schemeClr val="bg1"/>
                </a:solidFill>
              </a:rPr>
              <a:t>intermediates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>
                <a:solidFill>
                  <a:schemeClr val="bg1"/>
                </a:solidFill>
              </a:rPr>
              <a:t>1 above is rate-limiting.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Efficiency </a:t>
            </a:r>
            <a:r>
              <a:rPr lang="en-US" dirty="0">
                <a:solidFill>
                  <a:schemeClr val="bg1"/>
                </a:solidFill>
              </a:rPr>
              <a:t>of catabolism is lower than for carbohydrates and fats because nitrogenous waste removal incurs a cost.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ATP </a:t>
            </a:r>
            <a:r>
              <a:rPr lang="en-US" dirty="0">
                <a:solidFill>
                  <a:schemeClr val="bg1"/>
                </a:solidFill>
              </a:rPr>
              <a:t>yields are approximately similar to those for carbohydrates.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6dpi jpeg\06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4990385" cy="68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2217003"/>
            <a:ext cx="334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6.13 </a:t>
            </a:r>
            <a:r>
              <a:rPr lang="en-US" sz="2400" dirty="0" smtClean="0">
                <a:solidFill>
                  <a:srgbClr val="FFFF00"/>
                </a:solidFill>
              </a:rPr>
              <a:t>– Entry of amino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acids into the Krebs cycle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6367" y="3200400"/>
            <a:ext cx="3118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 that different amino acids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 as different Krebs cycle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intermediates.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Oxidative Phosphorylation (ETS of IMM)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NADH or FADH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from Krebs Cycle are fed through ETS with molecular oxygen serving as the final electron acceptor.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½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reacts with 2 protons to form water (“metabolic water”).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As electrons proceed down ETS, protons are released into the </a:t>
            </a:r>
            <a:r>
              <a:rPr lang="en-US" dirty="0" err="1">
                <a:solidFill>
                  <a:schemeClr val="bg1"/>
                </a:solidFill>
              </a:rPr>
              <a:t>intermembrane</a:t>
            </a:r>
            <a:r>
              <a:rPr lang="en-US" dirty="0">
                <a:solidFill>
                  <a:schemeClr val="bg1"/>
                </a:solidFill>
              </a:rPr>
              <a:t> space between IMM and OMM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This builds up proton and electric (charges differ on the two sides of the membrane) gradients across the IMM.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energy stored in these gradients is then used to drive ATP synthesis.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chemeClr val="bg1"/>
                </a:solidFill>
              </a:rPr>
              <a:t>protons move down the gradient through a channel in the F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-F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ATPase in IMM, energy is released that is coupled to the synthesis of ATP from ADP + P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NAD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and FAD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are regenerated by the ETS.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6dpi jpeg\06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2"/>
          <a:stretch/>
        </p:blipFill>
        <p:spPr bwMode="auto">
          <a:xfrm>
            <a:off x="152400" y="152400"/>
            <a:ext cx="8915400" cy="65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3608" y="4267200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Fig 6.9 </a:t>
            </a:r>
            <a:r>
              <a:rPr lang="en-US" dirty="0" smtClean="0">
                <a:solidFill>
                  <a:srgbClr val="002060"/>
                </a:solidFill>
              </a:rPr>
              <a:t>– Electron carriers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and ATPase of ETS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96dpi jpeg\06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7"/>
          <a:stretch/>
        </p:blipFill>
        <p:spPr bwMode="auto">
          <a:xfrm>
            <a:off x="685800" y="152400"/>
            <a:ext cx="8001000" cy="65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0156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Fig 6.9 </a:t>
            </a:r>
            <a:r>
              <a:rPr lang="en-US" dirty="0" smtClean="0">
                <a:solidFill>
                  <a:srgbClr val="002060"/>
                </a:solidFill>
              </a:rPr>
              <a:t>– Arrangement of ETS enzymes on IMM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8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Reciprocal Regulation: Carbs and Lipids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Prolonged muscular activity </a:t>
            </a:r>
            <a:r>
              <a:rPr lang="en-US" b="1" dirty="0" smtClean="0">
                <a:solidFill>
                  <a:schemeClr val="bg1"/>
                </a:solidFill>
              </a:rPr>
              <a:t>(e.g., endurance exercise) </a:t>
            </a:r>
            <a:r>
              <a:rPr lang="en-US" dirty="0" smtClean="0">
                <a:solidFill>
                  <a:schemeClr val="bg1"/>
                </a:solidFill>
              </a:rPr>
              <a:t>results </a:t>
            </a:r>
            <a:r>
              <a:rPr lang="en-US" dirty="0">
                <a:solidFill>
                  <a:schemeClr val="bg1"/>
                </a:solidFill>
              </a:rPr>
              <a:t>in the preferential use of fat relative to carbohydrates.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PFK inhibited</a:t>
            </a:r>
            <a:r>
              <a:rPr lang="en-US" dirty="0">
                <a:solidFill>
                  <a:schemeClr val="bg1"/>
                </a:solidFill>
              </a:rPr>
              <a:t> by citrate and fatty acids, so cycling though the Krebs Cycle and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-oxidation inhibits glycolysis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increased reliance on fats as fuel.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Pyruvate Dehydrogenase</a:t>
            </a:r>
            <a:r>
              <a:rPr lang="en-US" dirty="0">
                <a:solidFill>
                  <a:schemeClr val="bg1"/>
                </a:solidFill>
              </a:rPr>
              <a:t> is inhibited by acetyl-CoA. This also inhibits carbohydrate catabolism with prolonged muscular activity.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Since glycolysis is inhibited, Glucose-6-phosphate levels increase and G-6-P </a:t>
            </a:r>
            <a:r>
              <a:rPr lang="en-US" i="1" dirty="0">
                <a:solidFill>
                  <a:schemeClr val="bg1"/>
                </a:solidFill>
              </a:rPr>
              <a:t>inhibits glycogen phosphorylase and hexokinase</a:t>
            </a:r>
            <a:r>
              <a:rPr lang="en-US" dirty="0">
                <a:solidFill>
                  <a:schemeClr val="bg1"/>
                </a:solidFill>
              </a:rPr>
              <a:t>, thereby sparing muscle glycogen and blood glucose. Depletion of muscle glycogen is correlated with fatigue in mammals.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Rate at which glycolysis proceeds is determined by activities (or concentration) of component enzymes, especially </a:t>
            </a:r>
            <a:r>
              <a:rPr lang="en-US" i="1" dirty="0">
                <a:solidFill>
                  <a:schemeClr val="bg1"/>
                </a:solidFill>
              </a:rPr>
              <a:t>regulatory or rate-limiting enzymes</a:t>
            </a:r>
            <a:r>
              <a:rPr lang="en-US" dirty="0">
                <a:solidFill>
                  <a:schemeClr val="bg1"/>
                </a:solidFill>
              </a:rPr>
              <a:t> = catalyze the slowest step in a multi-step pathway so limit the rate at which the entire process may proceed.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Glycolysis Regulatory Enzymes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u="sng" dirty="0" smtClean="0">
                <a:solidFill>
                  <a:schemeClr val="bg1"/>
                </a:solidFill>
              </a:rPr>
              <a:t>Phosphofructokinase </a:t>
            </a:r>
            <a:r>
              <a:rPr lang="en-US" u="sng" dirty="0">
                <a:solidFill>
                  <a:schemeClr val="bg1"/>
                </a:solidFill>
              </a:rPr>
              <a:t>(PFK)</a:t>
            </a:r>
            <a:r>
              <a:rPr lang="en-US" dirty="0">
                <a:solidFill>
                  <a:schemeClr val="bg1"/>
                </a:solidFill>
              </a:rPr>
              <a:t> = major regulatory enzyme for glycolysis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Inhibitors = ATP, citrate, fatty acids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Activators = ADP, AMP, fructose-2,6-P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Pyruvate Kinase (PK)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Inhibitors = ATP, citrate, alanine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Activators = PEP, fructose-1,6- P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</a:rPr>
              <a:t>Glycogenolysis</a:t>
            </a:r>
            <a:r>
              <a:rPr lang="en-US" dirty="0">
                <a:solidFill>
                  <a:schemeClr val="bg1"/>
                </a:solidFill>
              </a:rPr>
              <a:t> – limited by </a:t>
            </a:r>
            <a:r>
              <a:rPr lang="en-US" u="sng" dirty="0">
                <a:solidFill>
                  <a:schemeClr val="bg1"/>
                </a:solidFill>
              </a:rPr>
              <a:t>glycogen phosphorylase</a:t>
            </a:r>
            <a:r>
              <a:rPr lang="en-US" dirty="0">
                <a:solidFill>
                  <a:schemeClr val="bg1"/>
                </a:solidFill>
              </a:rPr>
              <a:t>, which is activated by phosphorylation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Allosteric modifiers: Activators = AMP, glucose; Inhibitors = ATP, glucose-6-P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Terminal </a:t>
            </a:r>
            <a:r>
              <a:rPr lang="en-US" dirty="0">
                <a:solidFill>
                  <a:schemeClr val="bg1"/>
                </a:solidFill>
              </a:rPr>
              <a:t>Stage in glycolysis in vertebrates (and some invertebrates, but to a lesser degree) is catalyzed by </a:t>
            </a:r>
            <a:r>
              <a:rPr lang="en-US" u="sng" dirty="0">
                <a:solidFill>
                  <a:schemeClr val="bg1"/>
                </a:solidFill>
              </a:rPr>
              <a:t>lactate dehydrogenase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Pyruvate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Lactate (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</a:t>
            </a:r>
            <a:r>
              <a:rPr lang="en-US" dirty="0">
                <a:solidFill>
                  <a:schemeClr val="bg1"/>
                </a:solidFill>
              </a:rPr>
              <a:t>G favors lactate)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Reciprocal Regulation: Carbs and Lipids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Gluconeogenesis</a:t>
            </a:r>
            <a:r>
              <a:rPr lang="en-US" dirty="0">
                <a:solidFill>
                  <a:schemeClr val="bg1"/>
                </a:solidFill>
              </a:rPr>
              <a:t> in liver from amino acids and pyruvate is promoted by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dirty="0">
                <a:solidFill>
                  <a:schemeClr val="bg1"/>
                </a:solidFill>
              </a:rPr>
              <a:t>-oxidation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acetyl-CoA, which stimulates </a:t>
            </a:r>
            <a:r>
              <a:rPr lang="en-US" i="1" dirty="0">
                <a:solidFill>
                  <a:schemeClr val="bg1"/>
                </a:solidFill>
              </a:rPr>
              <a:t>pyruvate </a:t>
            </a:r>
            <a:r>
              <a:rPr lang="en-US" i="1" dirty="0" err="1">
                <a:solidFill>
                  <a:schemeClr val="bg1"/>
                </a:solidFill>
              </a:rPr>
              <a:t>carboxykinase</a:t>
            </a:r>
            <a:r>
              <a:rPr lang="en-US" dirty="0">
                <a:solidFill>
                  <a:schemeClr val="bg1"/>
                </a:solidFill>
              </a:rPr>
              <a:t>, which catalyzes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keeps blood glucose supply essentially constant during prolonged exercise and this is important since glucose is required for proper functioning of the brain (can’t use fat as fuel).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352800"/>
            <a:ext cx="745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             </a:t>
            </a:r>
            <a:r>
              <a:rPr lang="en-US" sz="1400" dirty="0" smtClean="0">
                <a:solidFill>
                  <a:schemeClr val="bg1"/>
                </a:solidFill>
              </a:rPr>
              <a:t>Pyruvate </a:t>
            </a:r>
            <a:r>
              <a:rPr lang="en-US" sz="1400" dirty="0">
                <a:solidFill>
                  <a:schemeClr val="bg1"/>
                </a:solidFill>
              </a:rPr>
              <a:t>carboxylase        </a:t>
            </a:r>
            <a:r>
              <a:rPr lang="en-US" sz="1400" dirty="0" smtClean="0">
                <a:solidFill>
                  <a:schemeClr val="bg1"/>
                </a:solidFill>
              </a:rPr>
              <a:t>	                   PEP </a:t>
            </a:r>
            <a:r>
              <a:rPr lang="en-US" sz="1400" dirty="0" err="1">
                <a:solidFill>
                  <a:schemeClr val="bg1"/>
                </a:solidFill>
              </a:rPr>
              <a:t>carboxykinase</a:t>
            </a:r>
            <a:r>
              <a:rPr lang="en-US" sz="1400" dirty="0">
                <a:solidFill>
                  <a:schemeClr val="bg1"/>
                </a:solidFill>
              </a:rPr>
              <a:t>        </a:t>
            </a:r>
          </a:p>
          <a:p>
            <a:r>
              <a:rPr lang="en-US" dirty="0">
                <a:solidFill>
                  <a:schemeClr val="bg1"/>
                </a:solidFill>
              </a:rPr>
              <a:t>Pyruvate          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            Oxaloacetate          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         PEP         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         Glucose</a:t>
            </a:r>
          </a:p>
        </p:txBody>
      </p:sp>
    </p:spTree>
    <p:extLst>
      <p:ext uri="{BB962C8B-B14F-4D97-AF65-F5344CB8AC3E}">
        <p14:creationId xmlns:p14="http://schemas.microsoft.com/office/powerpoint/2010/main" val="405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352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186" y="1828799"/>
            <a:ext cx="38291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6.6 </a:t>
            </a:r>
            <a:r>
              <a:rPr lang="en-US" sz="2400" dirty="0" smtClean="0">
                <a:solidFill>
                  <a:srgbClr val="FFFF00"/>
                </a:solidFill>
              </a:rPr>
              <a:t>– Glycolysis pathways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key side pathways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* denote key regulatory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286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2118" y="1295400"/>
            <a:ext cx="792081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4648200"/>
            <a:ext cx="666133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643141">
            <a:off x="3363598" y="6068552"/>
            <a:ext cx="969004" cy="242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u="sng" dirty="0">
                <a:solidFill>
                  <a:schemeClr val="bg1"/>
                </a:solidFill>
              </a:rPr>
              <a:t>Alternative Routes</a:t>
            </a:r>
            <a:r>
              <a:rPr lang="en-US" dirty="0">
                <a:solidFill>
                  <a:schemeClr val="bg1"/>
                </a:solidFill>
              </a:rPr>
              <a:t> to lactate exist at two points in glycolytic pathway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Alternative at </a:t>
            </a:r>
            <a:r>
              <a:rPr lang="en-US" i="1" dirty="0">
                <a:solidFill>
                  <a:schemeClr val="bg1"/>
                </a:solidFill>
              </a:rPr>
              <a:t>terminal branch point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 many invertebrates, lactate dehydrogenase is “replaced” by functionally analogous </a:t>
            </a:r>
            <a:r>
              <a:rPr lang="en-US" dirty="0" err="1">
                <a:solidFill>
                  <a:schemeClr val="bg1"/>
                </a:solidFill>
              </a:rPr>
              <a:t>imino</a:t>
            </a:r>
            <a:r>
              <a:rPr lang="en-US" dirty="0">
                <a:solidFill>
                  <a:schemeClr val="bg1"/>
                </a:solidFill>
              </a:rPr>
              <a:t> acid dehydrogenases, so that </a:t>
            </a:r>
            <a:r>
              <a:rPr lang="en-US" dirty="0" err="1">
                <a:solidFill>
                  <a:schemeClr val="bg1"/>
                </a:solidFill>
              </a:rPr>
              <a:t>imino</a:t>
            </a:r>
            <a:r>
              <a:rPr lang="en-US" dirty="0">
                <a:solidFill>
                  <a:schemeClr val="bg1"/>
                </a:solidFill>
              </a:rPr>
              <a:t> acids accumulate as glycolytic end products.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Basically serves to combine pyruvate + amino acid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change in ATP </a:t>
            </a:r>
            <a:r>
              <a:rPr lang="en-US" dirty="0" smtClean="0">
                <a:solidFill>
                  <a:schemeClr val="bg1"/>
                </a:solidFill>
              </a:rPr>
              <a:t>yield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alternative are used by invertebrates under conditions of hypoxia or anoxia (e.g., tidal </a:t>
            </a:r>
            <a:r>
              <a:rPr lang="en-US" dirty="0" err="1">
                <a:solidFill>
                  <a:schemeClr val="bg1"/>
                </a:solidFill>
              </a:rPr>
              <a:t>molluscs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These alternative routes also generate NAD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from NADH, so allow </a:t>
            </a:r>
            <a:r>
              <a:rPr lang="en-US" i="1" dirty="0">
                <a:solidFill>
                  <a:schemeClr val="bg1"/>
                </a:solidFill>
              </a:rPr>
              <a:t>sustained anaerobic metabolism</a:t>
            </a:r>
            <a:r>
              <a:rPr lang="en-US" dirty="0">
                <a:solidFill>
                  <a:schemeClr val="bg1"/>
                </a:solidFill>
              </a:rPr>
              <a:t>, although with low power.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2/22/Delta-1-pyrroline-5-carboxylic_acid.svg/100px-Delta-1-pyrroline-5-carboxylic_aci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1" y="685800"/>
            <a:ext cx="2745439" cy="2333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8" name="Picture 4" descr="http://upload.wikimedia.org/wikipedia/commons/thumb/c/ce/AminoAcidball.svg/200px-AminoAcidball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5" y="687406"/>
            <a:ext cx="3352800" cy="2380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943897" y="7620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6830" y="25908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Imino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57600"/>
            <a:ext cx="838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Example Reaction: 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dirty="0">
                <a:solidFill>
                  <a:schemeClr val="bg1"/>
                </a:solidFill>
              </a:rPr>
              <a:t>beta-alanine + pyruvate + NADH + H</a:t>
            </a:r>
            <a:r>
              <a:rPr lang="pt-BR" baseline="30000" dirty="0" smtClean="0">
                <a:solidFill>
                  <a:schemeClr val="bg1"/>
                </a:solidFill>
              </a:rPr>
              <a:t>+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  <a:sym typeface="Symbol"/>
              </a:rPr>
              <a:t> </a:t>
            </a:r>
            <a:r>
              <a:rPr lang="pt-BR" dirty="0" smtClean="0">
                <a:solidFill>
                  <a:schemeClr val="bg1"/>
                </a:solidFill>
              </a:rPr>
              <a:t>beta-alanopine </a:t>
            </a:r>
            <a:r>
              <a:rPr lang="pt-BR" dirty="0">
                <a:solidFill>
                  <a:schemeClr val="bg1"/>
                </a:solidFill>
              </a:rPr>
              <a:t>+ NAD</a:t>
            </a:r>
            <a:r>
              <a:rPr lang="pt-BR" baseline="30000" dirty="0">
                <a:solidFill>
                  <a:schemeClr val="bg1"/>
                </a:solidFill>
              </a:rPr>
              <a:t>+</a:t>
            </a:r>
            <a:r>
              <a:rPr lang="pt-BR" dirty="0">
                <a:solidFill>
                  <a:schemeClr val="bg1"/>
                </a:solidFill>
              </a:rPr>
              <a:t> + </a:t>
            </a:r>
            <a:r>
              <a:rPr lang="pt-BR" dirty="0" smtClean="0">
                <a:solidFill>
                  <a:schemeClr val="bg1"/>
                </a:solidFill>
              </a:rPr>
              <a:t>H</a:t>
            </a:r>
            <a:r>
              <a:rPr lang="pt-BR" baseline="-25000" dirty="0" smtClean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bi.ac.uk/chebi/displayImage.do;jsessionid=2BFDE178F661B3D54DAC1D4D39AC5AB7?defaultImage=true&amp;imageIndex=0&amp;chebiId=1533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2" b="14322"/>
          <a:stretch/>
        </p:blipFill>
        <p:spPr bwMode="auto">
          <a:xfrm>
            <a:off x="2737550" y="4622708"/>
            <a:ext cx="2979280" cy="20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62484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alanopine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352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186" y="1828799"/>
            <a:ext cx="38291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6.6 </a:t>
            </a:r>
            <a:r>
              <a:rPr lang="en-US" sz="2400" dirty="0" smtClean="0">
                <a:solidFill>
                  <a:srgbClr val="FFFF00"/>
                </a:solidFill>
              </a:rPr>
              <a:t>– Glycolysis pathways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key side pathways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* denote key regulatory sites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Anaerobic Metabolism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Adaptation at </a:t>
            </a:r>
            <a:r>
              <a:rPr lang="en-US" i="1" dirty="0">
                <a:solidFill>
                  <a:schemeClr val="bg1"/>
                </a:solidFill>
              </a:rPr>
              <a:t>PEP branch point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Glycolysis normally proceeds PEP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Pyruvate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Lactate (or some alternative)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Alternate route = PEP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Oxaloacetate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Propionate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Catalyzed by </a:t>
            </a:r>
            <a:r>
              <a:rPr lang="en-US" i="1" dirty="0" err="1">
                <a:solidFill>
                  <a:schemeClr val="bg1"/>
                </a:solidFill>
              </a:rPr>
              <a:t>Phosphoenolpyruvate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carboxykinase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(PEPCK)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This route characterized by low activities of PK and LDH, high levels of PEPCK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Also regenerates NAD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and provides up to 6 moles ATP per mole glucose.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</a:t>
            </a:r>
            <a:r>
              <a:rPr lang="en-US" i="1" dirty="0">
                <a:solidFill>
                  <a:schemeClr val="bg1"/>
                </a:solidFill>
              </a:rPr>
              <a:t>sustained </a:t>
            </a:r>
            <a:r>
              <a:rPr lang="en-US" i="1" dirty="0" err="1">
                <a:solidFill>
                  <a:schemeClr val="bg1"/>
                </a:solidFill>
              </a:rPr>
              <a:t>anaerobiosis</a:t>
            </a:r>
            <a:r>
              <a:rPr lang="en-US" dirty="0">
                <a:solidFill>
                  <a:schemeClr val="bg1"/>
                </a:solidFill>
              </a:rPr>
              <a:t>, but again with low power.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Present in </a:t>
            </a:r>
            <a:r>
              <a:rPr lang="en-US" dirty="0" err="1">
                <a:solidFill>
                  <a:schemeClr val="bg1"/>
                </a:solidFill>
              </a:rPr>
              <a:t>Molluscs</a:t>
            </a:r>
            <a:r>
              <a:rPr lang="en-US" dirty="0">
                <a:solidFill>
                  <a:schemeClr val="bg1"/>
                </a:solidFill>
              </a:rPr>
              <a:t>, Roundworms (Nematodes), Parasitic flatworms (Platyhelminthes)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96dpi jpeg\0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352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186" y="1828799"/>
            <a:ext cx="38291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6.6 </a:t>
            </a:r>
            <a:r>
              <a:rPr lang="en-US" sz="2400" dirty="0" smtClean="0">
                <a:solidFill>
                  <a:srgbClr val="FFFF00"/>
                </a:solidFill>
              </a:rPr>
              <a:t>– Glycolysis pathways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key side pathways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* denote key regulatory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1447800" y="5562600"/>
            <a:ext cx="76200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71500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5753100"/>
            <a:ext cx="1676400" cy="1104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781050" y="5470979"/>
            <a:ext cx="1676400" cy="1104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1974" y="464820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PEPCK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6183868"/>
            <a:ext cx="3640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Alternatives at terminal branch point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3" y="4038600"/>
            <a:ext cx="16022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Alternatives at PEP branch point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19252" y="4500265"/>
            <a:ext cx="1123948" cy="909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1772</Words>
  <Application>Microsoft Office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Anaerobic Metabolism</vt:lpstr>
      <vt:lpstr>PowerPoint Presentation</vt:lpstr>
      <vt:lpstr>Anaerobic Metabolism</vt:lpstr>
      <vt:lpstr>PowerPoint Presentation</vt:lpstr>
      <vt:lpstr>Anaerobic Metabolism</vt:lpstr>
      <vt:lpstr>PowerPoint Presentation</vt:lpstr>
      <vt:lpstr>PowerPoint Presentation</vt:lpstr>
      <vt:lpstr>Anaerobic Metabolism</vt:lpstr>
      <vt:lpstr>PowerPoint Presentation</vt:lpstr>
      <vt:lpstr>Anaerobic Metabolism</vt:lpstr>
      <vt:lpstr>PowerPoint Presentation</vt:lpstr>
      <vt:lpstr>Anaerobic Metabolism</vt:lpstr>
      <vt:lpstr>Aerobic Metabolism</vt:lpstr>
      <vt:lpstr>Krebs Cycle</vt:lpstr>
      <vt:lpstr>Krebs Cycle</vt:lpstr>
      <vt:lpstr>PowerPoint Presentation</vt:lpstr>
      <vt:lpstr>PowerPoint Presentation</vt:lpstr>
      <vt:lpstr>Entry of Substrates into Krebs Cycle</vt:lpstr>
      <vt:lpstr>Entry of Substrates into Krebs Cycle</vt:lpstr>
      <vt:lpstr>β-Oxidation</vt:lpstr>
      <vt:lpstr>PowerPoint Presentation</vt:lpstr>
      <vt:lpstr>PowerPoint Presentation</vt:lpstr>
      <vt:lpstr>PowerPoint Presentation</vt:lpstr>
      <vt:lpstr>Entry of Substrates into Krebs Cycle</vt:lpstr>
      <vt:lpstr>PowerPoint Presentation</vt:lpstr>
      <vt:lpstr>Oxidative Phosphorylation (ETS of IMM)</vt:lpstr>
      <vt:lpstr>PowerPoint Presentation</vt:lpstr>
      <vt:lpstr>PowerPoint Presentation</vt:lpstr>
      <vt:lpstr>Reciprocal Regulation: Carbs and Lipids</vt:lpstr>
      <vt:lpstr>Reciprocal Regulation: Carbs and Lipids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Metabolism</dc:title>
  <dc:creator>linklab</dc:creator>
  <cp:lastModifiedBy>linklab</cp:lastModifiedBy>
  <cp:revision>24</cp:revision>
  <dcterms:created xsi:type="dcterms:W3CDTF">2011-01-20T17:19:31Z</dcterms:created>
  <dcterms:modified xsi:type="dcterms:W3CDTF">2011-02-02T15:17:46Z</dcterms:modified>
</cp:coreProperties>
</file>