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6" r:id="rId12"/>
    <p:sldId id="265" r:id="rId13"/>
    <p:sldId id="267" r:id="rId14"/>
    <p:sldId id="268" r:id="rId15"/>
    <p:sldId id="270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6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5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8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2">
                <a:lumMod val="50000"/>
              </a:schemeClr>
            </a:gs>
            <a:gs pos="100000">
              <a:srgbClr val="153EC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9E63-D748-4A12-9E99-D2BCEE279B4B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7A7E-1E02-4A66-9D2D-B7E69186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5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Respiratory System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Forms </a:t>
            </a:r>
            <a:r>
              <a:rPr lang="en-US" dirty="0">
                <a:solidFill>
                  <a:schemeClr val="bg1"/>
                </a:solidFill>
              </a:rPr>
              <a:t>as an </a:t>
            </a:r>
            <a:r>
              <a:rPr lang="en-US" dirty="0" err="1">
                <a:solidFill>
                  <a:schemeClr val="bg1"/>
                </a:solidFill>
              </a:rPr>
              <a:t>outpocketing</a:t>
            </a:r>
            <a:r>
              <a:rPr lang="en-US" dirty="0">
                <a:solidFill>
                  <a:schemeClr val="bg1"/>
                </a:solidFill>
              </a:rPr>
              <a:t> from the </a:t>
            </a:r>
            <a:r>
              <a:rPr lang="en-US" dirty="0" smtClean="0">
                <a:solidFill>
                  <a:schemeClr val="bg1"/>
                </a:solidFill>
              </a:rPr>
              <a:t>pharynx </a:t>
            </a:r>
            <a:r>
              <a:rPr lang="en-US" dirty="0">
                <a:solidFill>
                  <a:schemeClr val="bg1"/>
                </a:solidFill>
              </a:rPr>
              <a:t>region of the digestive </a:t>
            </a:r>
            <a:r>
              <a:rPr lang="en-US" dirty="0" smtClean="0">
                <a:solidFill>
                  <a:schemeClr val="bg1"/>
                </a:solidFill>
              </a:rPr>
              <a:t>tract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Embryonically</a:t>
            </a:r>
            <a:r>
              <a:rPr lang="en-US" dirty="0">
                <a:solidFill>
                  <a:schemeClr val="bg1"/>
                </a:solidFill>
              </a:rPr>
              <a:t>, all vertebrates possess a series of paired outgrowths of the gut tube projecting laterally to meet the ectoderm of the body wall.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</a:t>
            </a:r>
            <a:r>
              <a:rPr lang="en-US" dirty="0">
                <a:solidFill>
                  <a:schemeClr val="bg1"/>
                </a:solidFill>
              </a:rPr>
              <a:t>outgrowths are termed </a:t>
            </a:r>
            <a:r>
              <a:rPr lang="en-US" i="1" dirty="0">
                <a:solidFill>
                  <a:schemeClr val="bg1"/>
                </a:solidFill>
              </a:rPr>
              <a:t>pharyngeal pouches,</a:t>
            </a:r>
            <a:r>
              <a:rPr lang="en-US" dirty="0">
                <a:solidFill>
                  <a:schemeClr val="bg1"/>
                </a:solidFill>
              </a:rPr>
              <a:t> and the corresponding </a:t>
            </a:r>
            <a:r>
              <a:rPr lang="en-US" dirty="0" smtClean="0">
                <a:solidFill>
                  <a:schemeClr val="bg1"/>
                </a:solidFill>
              </a:rPr>
              <a:t>ectodermal </a:t>
            </a:r>
            <a:r>
              <a:rPr lang="en-US" dirty="0">
                <a:solidFill>
                  <a:schemeClr val="bg1"/>
                </a:solidFill>
              </a:rPr>
              <a:t>invaginations of the body wall are termed </a:t>
            </a:r>
            <a:r>
              <a:rPr lang="en-US" i="1" dirty="0">
                <a:solidFill>
                  <a:schemeClr val="bg1"/>
                </a:solidFill>
              </a:rPr>
              <a:t>pharyngeal grooves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Together</a:t>
            </a:r>
            <a:r>
              <a:rPr lang="en-US" dirty="0">
                <a:solidFill>
                  <a:schemeClr val="bg1"/>
                </a:solidFill>
              </a:rPr>
              <a:t>, a pouch plus a groove make up a pharyngeal gill slit.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Mesoderm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restricted </a:t>
            </a:r>
            <a:r>
              <a:rPr lang="en-US" dirty="0">
                <a:solidFill>
                  <a:schemeClr val="bg1"/>
                </a:solidFill>
              </a:rPr>
              <a:t>to columns between the pouches  = </a:t>
            </a:r>
            <a:r>
              <a:rPr lang="en-US" i="1" dirty="0">
                <a:solidFill>
                  <a:schemeClr val="bg1"/>
                </a:solidFill>
              </a:rPr>
              <a:t>pharyngeal (</a:t>
            </a:r>
            <a:r>
              <a:rPr lang="en-US" i="1" dirty="0" err="1">
                <a:solidFill>
                  <a:schemeClr val="bg1"/>
                </a:solidFill>
              </a:rPr>
              <a:t>branchial</a:t>
            </a:r>
            <a:r>
              <a:rPr lang="en-US" i="1" dirty="0">
                <a:solidFill>
                  <a:schemeClr val="bg1"/>
                </a:solidFill>
              </a:rPr>
              <a:t>) arches.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External Gills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Outgrowths </a:t>
            </a:r>
            <a:r>
              <a:rPr lang="en-US" dirty="0">
                <a:solidFill>
                  <a:schemeClr val="bg1"/>
                </a:solidFill>
              </a:rPr>
              <a:t>of epithelium covering gill arches 3-5 in extant </a:t>
            </a:r>
            <a:r>
              <a:rPr lang="en-US" dirty="0" smtClean="0">
                <a:solidFill>
                  <a:schemeClr val="bg1"/>
                </a:solidFill>
              </a:rPr>
              <a:t>vertebrates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Occur </a:t>
            </a:r>
            <a:r>
              <a:rPr lang="en-US" dirty="0">
                <a:solidFill>
                  <a:schemeClr val="bg1"/>
                </a:solidFill>
              </a:rPr>
              <a:t>in larval lungfish, amphibians, and </a:t>
            </a:r>
            <a:r>
              <a:rPr lang="en-US" dirty="0" smtClean="0">
                <a:solidFill>
                  <a:schemeClr val="bg1"/>
                </a:solidFill>
              </a:rPr>
              <a:t>some adult </a:t>
            </a:r>
            <a:r>
              <a:rPr lang="en-US" dirty="0">
                <a:solidFill>
                  <a:schemeClr val="bg1"/>
                </a:solidFill>
              </a:rPr>
              <a:t>aquatic </a:t>
            </a:r>
            <a:r>
              <a:rPr lang="en-US" dirty="0" smtClean="0">
                <a:solidFill>
                  <a:schemeClr val="bg1"/>
                </a:solidFill>
              </a:rPr>
              <a:t>amphibians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Gas </a:t>
            </a:r>
            <a:r>
              <a:rPr lang="en-US" dirty="0">
                <a:solidFill>
                  <a:schemeClr val="bg1"/>
                </a:solidFill>
              </a:rPr>
              <a:t>exchange is facilitated by muscles located at the gill base acting to wave the gills through the water, thereby creating currents to move new oxygen-rich water over the gill surface.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ar40584_11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9759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2015" y="2057400"/>
            <a:ext cx="2084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Fig 11.4 </a:t>
            </a:r>
            <a:r>
              <a:rPr lang="en-US" sz="2000" dirty="0" smtClean="0">
                <a:solidFill>
                  <a:srgbClr val="FFFF00"/>
                </a:solidFill>
              </a:rPr>
              <a:t>– Gill coverings in vertebrate animals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Lungs and Swim Bladders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Embryonic Origin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Lungs = </a:t>
            </a:r>
            <a:r>
              <a:rPr lang="en-US" dirty="0">
                <a:solidFill>
                  <a:schemeClr val="bg1"/>
                </a:solidFill>
              </a:rPr>
              <a:t>ventral </a:t>
            </a:r>
            <a:r>
              <a:rPr lang="en-US" dirty="0" err="1">
                <a:solidFill>
                  <a:schemeClr val="bg1"/>
                </a:solidFill>
              </a:rPr>
              <a:t>outpocketing</a:t>
            </a:r>
            <a:r>
              <a:rPr lang="en-US" dirty="0">
                <a:solidFill>
                  <a:schemeClr val="bg1"/>
                </a:solidFill>
              </a:rPr>
              <a:t> from floor of pharynx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Swim </a:t>
            </a:r>
            <a:r>
              <a:rPr lang="en-US" dirty="0">
                <a:solidFill>
                  <a:schemeClr val="bg1"/>
                </a:solidFill>
              </a:rPr>
              <a:t>Bladder </a:t>
            </a:r>
            <a:r>
              <a:rPr lang="en-US" dirty="0" smtClean="0">
                <a:solidFill>
                  <a:schemeClr val="bg1"/>
                </a:solidFill>
              </a:rPr>
              <a:t>= </a:t>
            </a:r>
            <a:r>
              <a:rPr lang="en-US" dirty="0">
                <a:solidFill>
                  <a:schemeClr val="bg1"/>
                </a:solidFill>
              </a:rPr>
              <a:t>dorsal outgrowth from </a:t>
            </a:r>
            <a:r>
              <a:rPr lang="en-US" dirty="0" smtClean="0">
                <a:solidFill>
                  <a:schemeClr val="bg1"/>
                </a:solidFill>
              </a:rPr>
              <a:t>pharynx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Phylogenetic Origin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Lungs </a:t>
            </a:r>
            <a:r>
              <a:rPr lang="en-US" dirty="0">
                <a:solidFill>
                  <a:schemeClr val="bg1"/>
                </a:solidFill>
              </a:rPr>
              <a:t>are characteristically associated with </a:t>
            </a:r>
            <a:r>
              <a:rPr lang="en-US" dirty="0" err="1">
                <a:solidFill>
                  <a:schemeClr val="bg1"/>
                </a:solidFill>
              </a:rPr>
              <a:t>Tetrapods</a:t>
            </a:r>
            <a:r>
              <a:rPr lang="en-US" dirty="0">
                <a:solidFill>
                  <a:schemeClr val="bg1"/>
                </a:solidFill>
              </a:rPr>
              <a:t>, but they are more primitive.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Lungs </a:t>
            </a:r>
            <a:r>
              <a:rPr lang="en-US" dirty="0">
                <a:solidFill>
                  <a:schemeClr val="bg1"/>
                </a:solidFill>
              </a:rPr>
              <a:t>are present in: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Dipnoans </a:t>
            </a:r>
            <a:r>
              <a:rPr lang="en-US" dirty="0">
                <a:solidFill>
                  <a:schemeClr val="bg1"/>
                </a:solidFill>
              </a:rPr>
              <a:t>(Lungfishes)</a:t>
            </a:r>
          </a:p>
          <a:p>
            <a:pPr lvl="1"/>
            <a:r>
              <a:rPr lang="en-US" i="1" dirty="0" err="1" smtClean="0">
                <a:solidFill>
                  <a:schemeClr val="bg1"/>
                </a:solidFill>
              </a:rPr>
              <a:t>Polypterus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bichir</a:t>
            </a:r>
            <a:r>
              <a:rPr lang="en-US" dirty="0">
                <a:solidFill>
                  <a:schemeClr val="bg1"/>
                </a:solidFill>
              </a:rPr>
              <a:t>)  = most primitive </a:t>
            </a:r>
            <a:r>
              <a:rPr lang="en-US" dirty="0" smtClean="0">
                <a:solidFill>
                  <a:schemeClr val="bg1"/>
                </a:solidFill>
              </a:rPr>
              <a:t>living </a:t>
            </a:r>
            <a:r>
              <a:rPr lang="en-US" dirty="0" err="1" smtClean="0">
                <a:solidFill>
                  <a:schemeClr val="bg1"/>
                </a:solidFill>
              </a:rPr>
              <a:t>Actinopterygian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Evidence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lung-like </a:t>
            </a:r>
            <a:r>
              <a:rPr lang="en-US" dirty="0">
                <a:solidFill>
                  <a:schemeClr val="bg1"/>
                </a:solidFill>
              </a:rPr>
              <a:t>structures in a Devonian </a:t>
            </a:r>
            <a:r>
              <a:rPr lang="en-US" dirty="0" err="1">
                <a:solidFill>
                  <a:schemeClr val="bg1"/>
                </a:solidFill>
              </a:rPr>
              <a:t>placoderm</a:t>
            </a:r>
            <a:r>
              <a:rPr lang="en-US" dirty="0">
                <a:solidFill>
                  <a:schemeClr val="bg1"/>
                </a:solidFill>
              </a:rPr>
              <a:t> – suggests that </a:t>
            </a:r>
            <a:r>
              <a:rPr lang="en-US" dirty="0" smtClean="0">
                <a:solidFill>
                  <a:schemeClr val="bg1"/>
                </a:solidFill>
              </a:rPr>
              <a:t>lungs </a:t>
            </a:r>
            <a:r>
              <a:rPr lang="en-US" dirty="0">
                <a:solidFill>
                  <a:schemeClr val="bg1"/>
                </a:solidFill>
              </a:rPr>
              <a:t>are a very ancient structure.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Lung 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is likely that some ancient fishes used a vascularized mouth and pharynx for accessory air breathing (to supplement gill-breathing, as in some modern fishes and amphibians).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Any </a:t>
            </a:r>
            <a:r>
              <a:rPr lang="en-US" dirty="0">
                <a:solidFill>
                  <a:schemeClr val="bg1"/>
                </a:solidFill>
              </a:rPr>
              <a:t>outgrowth of the pharynx would increase surface area for respiration and </a:t>
            </a:r>
            <a:r>
              <a:rPr lang="en-US" dirty="0" smtClean="0">
                <a:solidFill>
                  <a:schemeClr val="bg1"/>
                </a:solidFill>
              </a:rPr>
              <a:t>would </a:t>
            </a:r>
            <a:r>
              <a:rPr lang="en-US" dirty="0">
                <a:solidFill>
                  <a:schemeClr val="bg1"/>
                </a:solidFill>
              </a:rPr>
              <a:t>presumably be advantageous.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continuation of this trend would then result, eventually, in the formation </a:t>
            </a:r>
            <a:r>
              <a:rPr lang="en-US" dirty="0" smtClean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chemeClr val="bg1"/>
                </a:solidFill>
              </a:rPr>
              <a:t>lungs.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Swim Bladder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Consists of elongate </a:t>
            </a:r>
            <a:r>
              <a:rPr lang="en-US" sz="3000" dirty="0">
                <a:solidFill>
                  <a:schemeClr val="bg1"/>
                </a:solidFill>
              </a:rPr>
              <a:t>sac arising as a dorsal outgrowth from the </a:t>
            </a:r>
            <a:r>
              <a:rPr lang="en-US" sz="3000" dirty="0" smtClean="0">
                <a:solidFill>
                  <a:schemeClr val="bg1"/>
                </a:solidFill>
              </a:rPr>
              <a:t>pharynx 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 </a:t>
            </a:r>
            <a:r>
              <a:rPr lang="en-US" sz="3000" dirty="0" smtClean="0">
                <a:solidFill>
                  <a:schemeClr val="bg1"/>
                </a:solidFill>
              </a:rPr>
              <a:t>Present </a:t>
            </a:r>
            <a:r>
              <a:rPr lang="en-US" sz="3000" dirty="0">
                <a:solidFill>
                  <a:schemeClr val="bg1"/>
                </a:solidFill>
              </a:rPr>
              <a:t>in most </a:t>
            </a:r>
            <a:r>
              <a:rPr lang="en-US" sz="3000" dirty="0" err="1" smtClean="0">
                <a:solidFill>
                  <a:schemeClr val="bg1"/>
                </a:solidFill>
              </a:rPr>
              <a:t>Actinopterygians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u="sng" dirty="0">
                <a:solidFill>
                  <a:schemeClr val="bg1"/>
                </a:solidFill>
              </a:rPr>
              <a:t>Major Function</a:t>
            </a:r>
            <a:r>
              <a:rPr lang="en-US" sz="3000" dirty="0">
                <a:solidFill>
                  <a:schemeClr val="bg1"/>
                </a:solidFill>
              </a:rPr>
              <a:t> = hydrostatic organ (accessory respiration function in </a:t>
            </a:r>
            <a:r>
              <a:rPr lang="en-US" sz="3000" dirty="0" err="1">
                <a:solidFill>
                  <a:schemeClr val="bg1"/>
                </a:solidFill>
              </a:rPr>
              <a:t>Holosteans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2600" i="1" dirty="0" err="1" smtClean="0">
                <a:solidFill>
                  <a:schemeClr val="bg1"/>
                </a:solidFill>
              </a:rPr>
              <a:t>Polypterus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</a:rPr>
              <a:t>bichir</a:t>
            </a:r>
            <a:r>
              <a:rPr lang="en-US" sz="2600" dirty="0" smtClean="0">
                <a:solidFill>
                  <a:schemeClr val="bg1"/>
                </a:solidFill>
              </a:rPr>
              <a:t>) has </a:t>
            </a:r>
            <a:r>
              <a:rPr lang="en-US" sz="2600" dirty="0">
                <a:solidFill>
                  <a:schemeClr val="bg1"/>
                </a:solidFill>
              </a:rPr>
              <a:t>no swim bladder, but has paired ventral </a:t>
            </a:r>
            <a:r>
              <a:rPr lang="en-US" sz="2600" dirty="0" smtClean="0">
                <a:solidFill>
                  <a:schemeClr val="bg1"/>
                </a:solidFill>
              </a:rPr>
              <a:t>lungs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Thus</a:t>
            </a:r>
            <a:r>
              <a:rPr lang="en-US" sz="3000" dirty="0">
                <a:solidFill>
                  <a:schemeClr val="bg1"/>
                </a:solidFill>
              </a:rPr>
              <a:t>, it appears that the swim bladder appeared early in the history of the </a:t>
            </a:r>
            <a:r>
              <a:rPr lang="en-US" sz="3000" dirty="0" err="1">
                <a:solidFill>
                  <a:schemeClr val="bg1"/>
                </a:solidFill>
              </a:rPr>
              <a:t>Actinopterygians</a:t>
            </a:r>
            <a:r>
              <a:rPr lang="en-US" sz="3000" dirty="0">
                <a:solidFill>
                  <a:schemeClr val="bg1"/>
                </a:solidFill>
              </a:rPr>
              <a:t> by the lungs becoming singular and assuming a dorsal </a:t>
            </a:r>
            <a:r>
              <a:rPr lang="en-US" sz="3000" dirty="0" smtClean="0">
                <a:solidFill>
                  <a:schemeClr val="bg1"/>
                </a:solidFill>
              </a:rPr>
              <a:t>position  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The </a:t>
            </a:r>
            <a:r>
              <a:rPr lang="en-US" sz="3000" dirty="0">
                <a:solidFill>
                  <a:schemeClr val="bg1"/>
                </a:solidFill>
              </a:rPr>
              <a:t>only intermediate condition is in </a:t>
            </a:r>
            <a:r>
              <a:rPr lang="en-US" sz="3000" i="1" dirty="0" err="1">
                <a:solidFill>
                  <a:schemeClr val="bg1"/>
                </a:solidFill>
              </a:rPr>
              <a:t>Erythrinus</a:t>
            </a:r>
            <a:r>
              <a:rPr lang="en-US" sz="3000" dirty="0">
                <a:solidFill>
                  <a:schemeClr val="bg1"/>
                </a:solidFill>
              </a:rPr>
              <a:t> (a Teleost) which shows a </a:t>
            </a:r>
            <a:r>
              <a:rPr lang="en-US" sz="3000" dirty="0" smtClean="0">
                <a:solidFill>
                  <a:schemeClr val="bg1"/>
                </a:solidFill>
              </a:rPr>
              <a:t>lateral </a:t>
            </a:r>
            <a:r>
              <a:rPr lang="en-US" sz="3000" dirty="0">
                <a:solidFill>
                  <a:schemeClr val="bg1"/>
                </a:solidFill>
              </a:rPr>
              <a:t>attachment of the swim bladder to the </a:t>
            </a:r>
            <a:r>
              <a:rPr lang="en-US" sz="3000" dirty="0" smtClean="0">
                <a:solidFill>
                  <a:schemeClr val="bg1"/>
                </a:solidFill>
              </a:rPr>
              <a:t>gut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Vertebrate A&amp;E\Kardong Text Images\Swim Blad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9" t="5495" r="10865" b="6775"/>
          <a:stretch/>
        </p:blipFill>
        <p:spPr bwMode="auto">
          <a:xfrm rot="5400000">
            <a:off x="1677937" y="-1205499"/>
            <a:ext cx="5852162" cy="92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0" y="685800"/>
            <a:ext cx="30480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Swim Bladder Conditions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lnSpcReduction="10000"/>
          </a:bodyPr>
          <a:lstStyle/>
          <a:p>
            <a:r>
              <a:rPr lang="en-US" sz="3000" i="1" u="sng" dirty="0" err="1">
                <a:solidFill>
                  <a:schemeClr val="bg1"/>
                </a:solidFill>
              </a:rPr>
              <a:t>Physostomous</a:t>
            </a:r>
            <a:r>
              <a:rPr lang="en-US" sz="3000" dirty="0">
                <a:solidFill>
                  <a:schemeClr val="bg1"/>
                </a:solidFill>
              </a:rPr>
              <a:t>  = swim bladder retains an open connection to the digestive tube </a:t>
            </a:r>
            <a:r>
              <a:rPr lang="en-US" sz="3000" dirty="0" smtClean="0">
                <a:solidFill>
                  <a:schemeClr val="bg1"/>
                </a:solidFill>
              </a:rPr>
              <a:t>(= </a:t>
            </a:r>
            <a:r>
              <a:rPr lang="en-US" sz="3000" i="1" dirty="0">
                <a:solidFill>
                  <a:schemeClr val="bg1"/>
                </a:solidFill>
              </a:rPr>
              <a:t>pneumatic duct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Most </a:t>
            </a:r>
            <a:r>
              <a:rPr lang="en-US" sz="2600" dirty="0">
                <a:solidFill>
                  <a:schemeClr val="bg1"/>
                </a:solidFill>
              </a:rPr>
              <a:t>Primitive  = </a:t>
            </a:r>
            <a:r>
              <a:rPr lang="en-US" sz="2600" dirty="0" err="1">
                <a:solidFill>
                  <a:schemeClr val="bg1"/>
                </a:solidFill>
              </a:rPr>
              <a:t>Chondrosteans</a:t>
            </a:r>
            <a:r>
              <a:rPr lang="en-US" sz="2600" dirty="0">
                <a:solidFill>
                  <a:schemeClr val="bg1"/>
                </a:solidFill>
              </a:rPr>
              <a:t>, </a:t>
            </a:r>
            <a:r>
              <a:rPr lang="en-US" sz="2600" dirty="0" smtClean="0">
                <a:solidFill>
                  <a:schemeClr val="bg1"/>
                </a:solidFill>
              </a:rPr>
              <a:t>“</a:t>
            </a:r>
            <a:r>
              <a:rPr lang="en-US" sz="2600" dirty="0" err="1" smtClean="0">
                <a:solidFill>
                  <a:schemeClr val="bg1"/>
                </a:solidFill>
              </a:rPr>
              <a:t>Holosteans</a:t>
            </a:r>
            <a:r>
              <a:rPr lang="en-US" sz="2600" dirty="0" smtClean="0">
                <a:solidFill>
                  <a:schemeClr val="bg1"/>
                </a:solidFill>
              </a:rPr>
              <a:t>”; </a:t>
            </a:r>
            <a:r>
              <a:rPr lang="en-US" sz="2600" dirty="0" smtClean="0">
                <a:solidFill>
                  <a:schemeClr val="bg1"/>
                </a:solidFill>
              </a:rPr>
              <a:t>Pneumatic </a:t>
            </a:r>
            <a:r>
              <a:rPr lang="en-US" sz="2600" dirty="0">
                <a:solidFill>
                  <a:schemeClr val="bg1"/>
                </a:solidFill>
              </a:rPr>
              <a:t>duct is short and broad, connects to back of </a:t>
            </a:r>
            <a:r>
              <a:rPr lang="en-US" sz="2600" dirty="0" smtClean="0">
                <a:solidFill>
                  <a:schemeClr val="bg1"/>
                </a:solidFill>
              </a:rPr>
              <a:t>pharynx</a:t>
            </a:r>
            <a:endParaRPr lang="en-US" sz="2600" dirty="0">
              <a:solidFill>
                <a:schemeClr val="bg1"/>
              </a:solidFill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Primitive </a:t>
            </a:r>
            <a:r>
              <a:rPr lang="en-US" sz="2600" dirty="0" err="1">
                <a:solidFill>
                  <a:schemeClr val="bg1"/>
                </a:solidFill>
              </a:rPr>
              <a:t>Teleosts</a:t>
            </a:r>
            <a:r>
              <a:rPr lang="en-US" sz="2600" dirty="0">
                <a:solidFill>
                  <a:schemeClr val="bg1"/>
                </a:solidFill>
              </a:rPr>
              <a:t> have a narrow elongate pneumatic duct opening to the </a:t>
            </a:r>
            <a:r>
              <a:rPr lang="en-US" sz="2600" dirty="0" smtClean="0">
                <a:solidFill>
                  <a:schemeClr val="bg1"/>
                </a:solidFill>
              </a:rPr>
              <a:t>digestive </a:t>
            </a:r>
            <a:r>
              <a:rPr lang="en-US" sz="2600" dirty="0">
                <a:solidFill>
                  <a:schemeClr val="bg1"/>
                </a:solidFill>
              </a:rPr>
              <a:t>tract at the esophagus or more posteriorly (</a:t>
            </a:r>
            <a:r>
              <a:rPr lang="en-US" sz="2600" dirty="0" err="1">
                <a:solidFill>
                  <a:schemeClr val="bg1"/>
                </a:solidFill>
              </a:rPr>
              <a:t>Salmonids</a:t>
            </a:r>
            <a:r>
              <a:rPr lang="en-US" sz="2600" dirty="0">
                <a:solidFill>
                  <a:schemeClr val="bg1"/>
                </a:solidFill>
              </a:rPr>
              <a:t>, etc</a:t>
            </a:r>
            <a:r>
              <a:rPr lang="en-US" sz="2600" dirty="0" smtClean="0">
                <a:solidFill>
                  <a:schemeClr val="bg1"/>
                </a:solidFill>
              </a:rPr>
              <a:t>.)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3000" i="1" u="sng" dirty="0" err="1" smtClean="0">
                <a:solidFill>
                  <a:schemeClr val="bg1"/>
                </a:solidFill>
              </a:rPr>
              <a:t>Physoclistous</a:t>
            </a:r>
            <a:r>
              <a:rPr lang="en-US" sz="3000" dirty="0" smtClean="0">
                <a:solidFill>
                  <a:schemeClr val="bg1"/>
                </a:solidFill>
              </a:rPr>
              <a:t>  </a:t>
            </a:r>
            <a:r>
              <a:rPr lang="en-US" sz="3000" dirty="0">
                <a:solidFill>
                  <a:schemeClr val="bg1"/>
                </a:solidFill>
              </a:rPr>
              <a:t>= connection with digestive tube is lost </a:t>
            </a:r>
            <a:r>
              <a:rPr lang="en-US" sz="3000" dirty="0" smtClean="0">
                <a:solidFill>
                  <a:schemeClr val="bg1"/>
                </a:solidFill>
              </a:rPr>
              <a:t>entirely</a:t>
            </a:r>
            <a:endParaRPr lang="en-US" sz="30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Swim </a:t>
            </a:r>
            <a:r>
              <a:rPr lang="en-US" sz="2400" dirty="0">
                <a:solidFill>
                  <a:schemeClr val="bg1"/>
                </a:solidFill>
              </a:rPr>
              <a:t>bladder fills with gas by a </a:t>
            </a:r>
            <a:r>
              <a:rPr lang="en-US" sz="2400" dirty="0" smtClean="0">
                <a:solidFill>
                  <a:schemeClr val="bg1"/>
                </a:solidFill>
              </a:rPr>
              <a:t>complicated countercurrent </a:t>
            </a:r>
            <a:r>
              <a:rPr lang="en-US" sz="2400" dirty="0">
                <a:solidFill>
                  <a:schemeClr val="bg1"/>
                </a:solidFill>
              </a:rPr>
              <a:t>gas exchange </a:t>
            </a:r>
            <a:r>
              <a:rPr lang="en-US" sz="2400" dirty="0" smtClean="0">
                <a:solidFill>
                  <a:schemeClr val="bg1"/>
                </a:solidFill>
              </a:rPr>
              <a:t>system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Occurs </a:t>
            </a:r>
            <a:r>
              <a:rPr lang="en-US" sz="2400" dirty="0">
                <a:solidFill>
                  <a:schemeClr val="bg1"/>
                </a:solidFill>
              </a:rPr>
              <a:t>in advanced </a:t>
            </a:r>
            <a:r>
              <a:rPr lang="en-US" sz="2400" dirty="0" err="1" smtClean="0">
                <a:solidFill>
                  <a:schemeClr val="bg1"/>
                </a:solidFill>
              </a:rPr>
              <a:t>teleosts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11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32635"/>
            <a:ext cx="8381999" cy="70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6400800"/>
            <a:ext cx="267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53EC1"/>
                </a:solidFill>
              </a:rPr>
              <a:t>Fig 11.22 </a:t>
            </a:r>
            <a:r>
              <a:rPr lang="en-US" dirty="0" smtClean="0">
                <a:solidFill>
                  <a:srgbClr val="153EC1"/>
                </a:solidFill>
              </a:rPr>
              <a:t>– Swim bladders</a:t>
            </a:r>
            <a:endParaRPr lang="en-US" dirty="0">
              <a:solidFill>
                <a:srgbClr val="153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Mammal Lungs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Air </a:t>
            </a:r>
            <a:r>
              <a:rPr lang="en-US" dirty="0">
                <a:solidFill>
                  <a:schemeClr val="bg1"/>
                </a:solidFill>
              </a:rPr>
              <a:t>passages branch to form tree-like </a:t>
            </a:r>
            <a:r>
              <a:rPr lang="en-US" dirty="0" smtClean="0">
                <a:solidFill>
                  <a:schemeClr val="bg1"/>
                </a:solidFill>
              </a:rPr>
              <a:t>structures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Passages </a:t>
            </a:r>
            <a:r>
              <a:rPr lang="en-US" dirty="0">
                <a:solidFill>
                  <a:schemeClr val="bg1"/>
                </a:solidFill>
              </a:rPr>
              <a:t>terminate in thin-walled sacs (alveoli) where gas exchange </a:t>
            </a:r>
            <a:r>
              <a:rPr lang="en-US" dirty="0" smtClean="0">
                <a:solidFill>
                  <a:schemeClr val="bg1"/>
                </a:solidFill>
              </a:rPr>
              <a:t>occurs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Flow </a:t>
            </a:r>
            <a:r>
              <a:rPr lang="en-US" dirty="0">
                <a:solidFill>
                  <a:schemeClr val="bg1"/>
                </a:solidFill>
              </a:rPr>
              <a:t>is bidirectional (inspiration and expiration occur over the same passageways).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Lungs </a:t>
            </a:r>
            <a:r>
              <a:rPr lang="en-US" dirty="0">
                <a:solidFill>
                  <a:schemeClr val="bg1"/>
                </a:solidFill>
              </a:rPr>
              <a:t>are relatively large, reside in pleural cavity separated from </a:t>
            </a:r>
            <a:r>
              <a:rPr lang="en-US" dirty="0" err="1">
                <a:solidFill>
                  <a:schemeClr val="bg1"/>
                </a:solidFill>
              </a:rPr>
              <a:t>coelomic</a:t>
            </a:r>
            <a:r>
              <a:rPr lang="en-US" dirty="0">
                <a:solidFill>
                  <a:schemeClr val="bg1"/>
                </a:solidFill>
              </a:rPr>
              <a:t> cavity </a:t>
            </a:r>
            <a:r>
              <a:rPr lang="en-US" dirty="0" smtClean="0">
                <a:solidFill>
                  <a:schemeClr val="bg1"/>
                </a:solidFill>
              </a:rPr>
              <a:t>by diaphragm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Mammals </a:t>
            </a:r>
            <a:r>
              <a:rPr lang="en-US" dirty="0">
                <a:solidFill>
                  <a:schemeClr val="bg1"/>
                </a:solidFill>
              </a:rPr>
              <a:t>= only vertebrates with a </a:t>
            </a:r>
            <a:r>
              <a:rPr lang="en-US" dirty="0" smtClean="0">
                <a:solidFill>
                  <a:schemeClr val="bg1"/>
                </a:solidFill>
              </a:rPr>
              <a:t>diaphragm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Mammal Lungs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Breathing </a:t>
            </a:r>
            <a:r>
              <a:rPr lang="en-US" dirty="0">
                <a:solidFill>
                  <a:schemeClr val="bg1"/>
                </a:solidFill>
              </a:rPr>
              <a:t>is accomplished by a </a:t>
            </a:r>
            <a:r>
              <a:rPr lang="en-US" u="sng" dirty="0">
                <a:solidFill>
                  <a:schemeClr val="bg1"/>
                </a:solidFill>
              </a:rPr>
              <a:t>negative pressure system</a:t>
            </a:r>
            <a:r>
              <a:rPr lang="en-US" dirty="0">
                <a:solidFill>
                  <a:schemeClr val="bg1"/>
                </a:solidFill>
              </a:rPr>
              <a:t>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Outward </a:t>
            </a:r>
            <a:r>
              <a:rPr lang="en-US" dirty="0">
                <a:solidFill>
                  <a:schemeClr val="bg1"/>
                </a:solidFill>
              </a:rPr>
              <a:t>movement of </a:t>
            </a:r>
            <a:r>
              <a:rPr lang="en-US" dirty="0" smtClean="0">
                <a:solidFill>
                  <a:schemeClr val="bg1"/>
                </a:solidFill>
              </a:rPr>
              <a:t>ribs </a:t>
            </a:r>
            <a:r>
              <a:rPr lang="en-US" dirty="0">
                <a:solidFill>
                  <a:schemeClr val="bg1"/>
                </a:solidFill>
              </a:rPr>
              <a:t>+ downward movement of diaphragm expands lung </a:t>
            </a:r>
            <a:r>
              <a:rPr lang="en-US" dirty="0" smtClean="0">
                <a:solidFill>
                  <a:schemeClr val="bg1"/>
                </a:solidFill>
              </a:rPr>
              <a:t>cavity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en-US" dirty="0" smtClean="0">
                <a:solidFill>
                  <a:schemeClr val="bg1"/>
                </a:solidFill>
              </a:rPr>
              <a:t>creates </a:t>
            </a:r>
            <a:r>
              <a:rPr lang="en-US" dirty="0">
                <a:solidFill>
                  <a:schemeClr val="bg1"/>
                </a:solidFill>
              </a:rPr>
              <a:t>a partial </a:t>
            </a:r>
            <a:r>
              <a:rPr lang="en-US" dirty="0" smtClean="0">
                <a:solidFill>
                  <a:schemeClr val="bg1"/>
                </a:solidFill>
              </a:rPr>
              <a:t>vacuum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 </a:t>
            </a:r>
            <a:r>
              <a:rPr lang="en-US" dirty="0" smtClean="0">
                <a:solidFill>
                  <a:schemeClr val="bg1"/>
                </a:solidFill>
              </a:rPr>
              <a:t>air </a:t>
            </a:r>
            <a:r>
              <a:rPr lang="en-US" dirty="0">
                <a:solidFill>
                  <a:schemeClr val="bg1"/>
                </a:solidFill>
              </a:rPr>
              <a:t>rushes in to equilibrate </a:t>
            </a:r>
            <a:r>
              <a:rPr lang="en-US" dirty="0" smtClean="0">
                <a:solidFill>
                  <a:schemeClr val="bg1"/>
                </a:solidFill>
              </a:rPr>
              <a:t>pressure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Pharynx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most primitive vertebrates, the number of gill slits is higher (6-14) than in more advanced vertebrates (3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Evolutionary </a:t>
            </a:r>
            <a:r>
              <a:rPr lang="en-US" dirty="0">
                <a:solidFill>
                  <a:schemeClr val="bg1"/>
                </a:solidFill>
              </a:rPr>
              <a:t>trend </a:t>
            </a:r>
            <a:r>
              <a:rPr lang="en-US" dirty="0" smtClean="0">
                <a:solidFill>
                  <a:schemeClr val="bg1"/>
                </a:solidFill>
              </a:rPr>
              <a:t>= reduction </a:t>
            </a:r>
            <a:r>
              <a:rPr lang="en-US" dirty="0">
                <a:solidFill>
                  <a:schemeClr val="bg1"/>
                </a:solidFill>
              </a:rPr>
              <a:t>in number of gill slits in more advanced vertebrates.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Primitively</a:t>
            </a:r>
            <a:r>
              <a:rPr lang="en-US" dirty="0">
                <a:solidFill>
                  <a:schemeClr val="bg1"/>
                </a:solidFill>
              </a:rPr>
              <a:t>, the pharynx was used in filter-feeding (e.g., </a:t>
            </a:r>
            <a:r>
              <a:rPr lang="en-US" i="1" dirty="0">
                <a:solidFill>
                  <a:schemeClr val="bg1"/>
                </a:solidFill>
              </a:rPr>
              <a:t>Amphioxus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Structurallly</a:t>
            </a:r>
            <a:r>
              <a:rPr lang="en-US" dirty="0">
                <a:solidFill>
                  <a:schemeClr val="bg1"/>
                </a:solidFill>
              </a:rPr>
              <a:t>, the pharynx forms from only a short tube connecting the mouth with the esophagus; but the pharyngeal derivatives form the respiratory system (gills and lungs) and certain glands.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Fish Lungs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Lungs are simple sacs with few internal folds (</a:t>
            </a:r>
            <a:r>
              <a:rPr lang="en-US" i="1" dirty="0" err="1">
                <a:solidFill>
                  <a:schemeClr val="bg1"/>
                </a:solidFill>
              </a:rPr>
              <a:t>Polypterus</a:t>
            </a:r>
            <a:r>
              <a:rPr lang="en-US" dirty="0">
                <a:solidFill>
                  <a:schemeClr val="bg1"/>
                </a:solidFill>
              </a:rPr>
              <a:t>  - low surface area) or a minor degree of subdivision (Lungfish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Lungfish </a:t>
            </a:r>
            <a:r>
              <a:rPr lang="en-US" dirty="0">
                <a:solidFill>
                  <a:schemeClr val="bg1"/>
                </a:solidFill>
              </a:rPr>
              <a:t>lungs are dorsal, but the duct arrangement suggests this is a secondary </a:t>
            </a:r>
            <a:r>
              <a:rPr lang="en-US" dirty="0" smtClean="0">
                <a:solidFill>
                  <a:schemeClr val="bg1"/>
                </a:solidFill>
              </a:rPr>
              <a:t>condition </a:t>
            </a:r>
            <a:r>
              <a:rPr lang="en-US" dirty="0">
                <a:solidFill>
                  <a:schemeClr val="bg1"/>
                </a:solidFill>
              </a:rPr>
              <a:t>because it opens to the ventral </a:t>
            </a:r>
            <a:r>
              <a:rPr lang="en-US" dirty="0" smtClean="0">
                <a:solidFill>
                  <a:schemeClr val="bg1"/>
                </a:solidFill>
              </a:rPr>
              <a:t>pharynx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Bidirectional </a:t>
            </a:r>
            <a:r>
              <a:rPr lang="en-US" dirty="0">
                <a:solidFill>
                  <a:schemeClr val="bg1"/>
                </a:solidFill>
              </a:rPr>
              <a:t>flow as in </a:t>
            </a:r>
            <a:r>
              <a:rPr lang="en-US" dirty="0" smtClean="0">
                <a:solidFill>
                  <a:schemeClr val="bg1"/>
                </a:solidFill>
              </a:rPr>
              <a:t>mammals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Amphibian/Reptile Lungs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Amphibians similar to lungfish condition – some supplementary respiratory surface provided by ridges and septa in epithelial </a:t>
            </a:r>
            <a:r>
              <a:rPr lang="en-US" dirty="0" smtClean="0">
                <a:solidFill>
                  <a:schemeClr val="bg1"/>
                </a:solidFill>
              </a:rPr>
              <a:t>lining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Reptiles </a:t>
            </a:r>
            <a:r>
              <a:rPr lang="en-US" dirty="0">
                <a:solidFill>
                  <a:schemeClr val="bg1"/>
                </a:solidFill>
              </a:rPr>
              <a:t>show a modest internal </a:t>
            </a:r>
            <a:r>
              <a:rPr lang="en-US" dirty="0" smtClean="0">
                <a:solidFill>
                  <a:schemeClr val="bg1"/>
                </a:solidFill>
              </a:rPr>
              <a:t>subdivision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Bidirectional air flow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Amphibians </a:t>
            </a:r>
            <a:r>
              <a:rPr lang="en-US" dirty="0">
                <a:solidFill>
                  <a:schemeClr val="bg1"/>
                </a:solidFill>
              </a:rPr>
              <a:t>(and fish)  = lungs filled by </a:t>
            </a:r>
            <a:r>
              <a:rPr lang="en-US" dirty="0" err="1">
                <a:solidFill>
                  <a:schemeClr val="bg1"/>
                </a:solidFill>
              </a:rPr>
              <a:t>buccal</a:t>
            </a:r>
            <a:r>
              <a:rPr lang="en-US" dirty="0">
                <a:solidFill>
                  <a:schemeClr val="bg1"/>
                </a:solidFill>
              </a:rPr>
              <a:t> pump (positive pressure)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dirty="0" smtClean="0">
                <a:solidFill>
                  <a:schemeClr val="bg1"/>
                </a:solidFill>
              </a:rPr>
              <a:t> swallowing air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Reptiles </a:t>
            </a:r>
            <a:r>
              <a:rPr lang="en-US" dirty="0">
                <a:solidFill>
                  <a:schemeClr val="bg1"/>
                </a:solidFill>
              </a:rPr>
              <a:t>= lungs filled by suction pump system similar to mammals, but not as efficient </a:t>
            </a:r>
            <a:r>
              <a:rPr lang="en-US" dirty="0" smtClean="0">
                <a:solidFill>
                  <a:schemeClr val="bg1"/>
                </a:solidFill>
              </a:rPr>
              <a:t>since </a:t>
            </a:r>
            <a:r>
              <a:rPr lang="en-US" dirty="0">
                <a:solidFill>
                  <a:schemeClr val="bg1"/>
                </a:solidFill>
              </a:rPr>
              <a:t>no diaphragm is </a:t>
            </a:r>
            <a:r>
              <a:rPr lang="en-US" dirty="0" smtClean="0">
                <a:solidFill>
                  <a:schemeClr val="bg1"/>
                </a:solidFill>
              </a:rPr>
              <a:t>present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Bird Lungs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Complicated air sac </a:t>
            </a:r>
            <a:r>
              <a:rPr lang="en-US" dirty="0" smtClean="0">
                <a:solidFill>
                  <a:schemeClr val="bg1"/>
                </a:solidFill>
              </a:rPr>
              <a:t>system </a:t>
            </a:r>
            <a:r>
              <a:rPr lang="en-US" dirty="0">
                <a:solidFill>
                  <a:schemeClr val="bg1"/>
                </a:solidFill>
              </a:rPr>
              <a:t>(no gas exchange in air sacs) </a:t>
            </a:r>
            <a:r>
              <a:rPr lang="en-US" dirty="0" smtClean="0">
                <a:solidFill>
                  <a:schemeClr val="bg1"/>
                </a:solidFill>
              </a:rPr>
              <a:t>allows </a:t>
            </a:r>
            <a:r>
              <a:rPr lang="en-US" i="1" dirty="0">
                <a:solidFill>
                  <a:schemeClr val="bg1"/>
                </a:solidFill>
              </a:rPr>
              <a:t>unidirectional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(1-way</a:t>
            </a:r>
            <a:r>
              <a:rPr lang="en-US" dirty="0">
                <a:solidFill>
                  <a:schemeClr val="bg1"/>
                </a:solidFill>
              </a:rPr>
              <a:t>) flow </a:t>
            </a:r>
            <a:r>
              <a:rPr lang="en-US" dirty="0" smtClean="0">
                <a:solidFill>
                  <a:schemeClr val="bg1"/>
                </a:solidFill>
              </a:rPr>
              <a:t>over lungs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Gas </a:t>
            </a:r>
            <a:r>
              <a:rPr lang="en-US" dirty="0">
                <a:solidFill>
                  <a:schemeClr val="bg1"/>
                </a:solidFill>
              </a:rPr>
              <a:t>exchange occurs in air capillaries that open to a tube (</a:t>
            </a:r>
            <a:r>
              <a:rPr lang="en-US" dirty="0" err="1">
                <a:solidFill>
                  <a:schemeClr val="bg1"/>
                </a:solidFill>
              </a:rPr>
              <a:t>parabronchus</a:t>
            </a:r>
            <a:r>
              <a:rPr lang="en-US" dirty="0">
                <a:solidFill>
                  <a:schemeClr val="bg1"/>
                </a:solidFill>
              </a:rPr>
              <a:t>) through which </a:t>
            </a:r>
            <a:r>
              <a:rPr lang="en-US" dirty="0" smtClean="0">
                <a:solidFill>
                  <a:schemeClr val="bg1"/>
                </a:solidFill>
              </a:rPr>
              <a:t>air </a:t>
            </a:r>
            <a:r>
              <a:rPr lang="en-US" dirty="0">
                <a:solidFill>
                  <a:schemeClr val="bg1"/>
                </a:solidFill>
              </a:rPr>
              <a:t>flows in only one </a:t>
            </a:r>
            <a:r>
              <a:rPr lang="en-US" dirty="0" smtClean="0">
                <a:solidFill>
                  <a:schemeClr val="bg1"/>
                </a:solidFill>
              </a:rPr>
              <a:t>direction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Blood </a:t>
            </a:r>
            <a:r>
              <a:rPr lang="en-US" dirty="0">
                <a:solidFill>
                  <a:schemeClr val="bg1"/>
                </a:solidFill>
              </a:rPr>
              <a:t>flow in avian lung is via a </a:t>
            </a:r>
            <a:r>
              <a:rPr lang="en-US" i="1" dirty="0">
                <a:solidFill>
                  <a:schemeClr val="bg1"/>
                </a:solidFill>
              </a:rPr>
              <a:t>crosscurrent mechanism</a:t>
            </a:r>
            <a:r>
              <a:rPr lang="en-US" dirty="0">
                <a:solidFill>
                  <a:schemeClr val="bg1"/>
                </a:solidFill>
              </a:rPr>
              <a:t> relative to air </a:t>
            </a:r>
            <a:r>
              <a:rPr lang="en-US" dirty="0" smtClean="0">
                <a:solidFill>
                  <a:schemeClr val="bg1"/>
                </a:solidFill>
              </a:rPr>
              <a:t>flow 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functions similar to a countercurrent system, and is more efficient for </a:t>
            </a:r>
            <a:r>
              <a:rPr lang="en-US" dirty="0" smtClean="0">
                <a:solidFill>
                  <a:schemeClr val="bg1"/>
                </a:solidFill>
              </a:rPr>
              <a:t>oxygenating </a:t>
            </a:r>
            <a:r>
              <a:rPr lang="en-US" dirty="0">
                <a:solidFill>
                  <a:schemeClr val="bg1"/>
                </a:solidFill>
              </a:rPr>
              <a:t>blood than the bidirectional flow system of other </a:t>
            </a:r>
            <a:r>
              <a:rPr lang="en-US" dirty="0" err="1" smtClean="0">
                <a:solidFill>
                  <a:schemeClr val="bg1"/>
                </a:solidFill>
              </a:rPr>
              <a:t>Tetrapods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explains their success  at high altitudes relative to </a:t>
            </a:r>
            <a:r>
              <a:rPr lang="en-US" dirty="0" smtClean="0">
                <a:solidFill>
                  <a:schemeClr val="bg1"/>
                </a:solidFill>
              </a:rPr>
              <a:t>mammals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11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8" y="0"/>
            <a:ext cx="8374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349270"/>
            <a:ext cx="2860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53EC1"/>
                </a:solidFill>
              </a:rPr>
              <a:t>Fig 11.21 – Fish lungs</a:t>
            </a:r>
            <a:endParaRPr lang="en-US" sz="2400" b="1" dirty="0">
              <a:solidFill>
                <a:srgbClr val="153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ar40584_1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72" y="0"/>
            <a:ext cx="77497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2743200"/>
            <a:ext cx="3256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153EC1"/>
                </a:solidFill>
              </a:rPr>
              <a:t>Fig 11.27 – Reptile lungs</a:t>
            </a:r>
            <a:endParaRPr lang="en-US" sz="2400" b="1" dirty="0">
              <a:solidFill>
                <a:srgbClr val="153E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r40584_11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92532"/>
            <a:ext cx="4876800" cy="695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2128684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11.34 </a:t>
            </a:r>
            <a:r>
              <a:rPr lang="en-US" sz="2400" dirty="0" smtClean="0">
                <a:solidFill>
                  <a:srgbClr val="FFFF00"/>
                </a:solidFill>
              </a:rPr>
              <a:t>– Mammalian lung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r40584_11_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" y="12342"/>
            <a:ext cx="3659163" cy="684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kar40584_11_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2458"/>
            <a:ext cx="3505200" cy="687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1981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Figs 11.35 &amp; 36 </a:t>
            </a:r>
            <a:r>
              <a:rPr lang="en-US" dirty="0" smtClean="0">
                <a:solidFill>
                  <a:srgbClr val="FFFF00"/>
                </a:solidFill>
              </a:rPr>
              <a:t>– Bird respiratory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kar40584_11_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5177874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kar40584_11_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41" y="2667000"/>
            <a:ext cx="392785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5417403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Figs 11.37 &amp; 38 </a:t>
            </a:r>
            <a:r>
              <a:rPr lang="en-US" sz="2400" dirty="0" smtClean="0">
                <a:solidFill>
                  <a:srgbClr val="FFFF00"/>
                </a:solidFill>
              </a:rPr>
              <a:t>– Bird respiratory system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9"/>
          <a:stretch/>
        </p:blipFill>
        <p:spPr>
          <a:xfrm>
            <a:off x="5207002" y="1"/>
            <a:ext cx="3936998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Pharynx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Pharynx </a:t>
            </a:r>
            <a:r>
              <a:rPr lang="en-US" dirty="0">
                <a:solidFill>
                  <a:schemeClr val="bg1"/>
                </a:solidFill>
              </a:rPr>
              <a:t>is shared between digestive and respiratory tracts.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Fate of pharyngeal arches in </a:t>
            </a:r>
            <a:r>
              <a:rPr lang="en-US" dirty="0">
                <a:solidFill>
                  <a:schemeClr val="bg1"/>
                </a:solidFill>
              </a:rPr>
              <a:t>jawed fishes and </a:t>
            </a:r>
            <a:r>
              <a:rPr lang="en-US" dirty="0" err="1">
                <a:solidFill>
                  <a:schemeClr val="bg1"/>
                </a:solidFill>
              </a:rPr>
              <a:t>tetrapods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first </a:t>
            </a:r>
            <a:r>
              <a:rPr lang="en-US" dirty="0" err="1">
                <a:solidFill>
                  <a:schemeClr val="bg1"/>
                </a:solidFill>
              </a:rPr>
              <a:t>branchial</a:t>
            </a:r>
            <a:r>
              <a:rPr lang="en-US" dirty="0">
                <a:solidFill>
                  <a:schemeClr val="bg1"/>
                </a:solidFill>
              </a:rPr>
              <a:t> arch (mandibular) forms the </a:t>
            </a:r>
            <a:r>
              <a:rPr lang="en-US" dirty="0" smtClean="0">
                <a:solidFill>
                  <a:schemeClr val="bg1"/>
                </a:solidFill>
              </a:rPr>
              <a:t>jaws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second arch (hyoid) functions in jaw support, support of respiratory tubes, </a:t>
            </a:r>
            <a:r>
              <a:rPr lang="en-US" dirty="0" smtClean="0">
                <a:solidFill>
                  <a:schemeClr val="bg1"/>
                </a:solidFill>
              </a:rPr>
              <a:t>sound </a:t>
            </a:r>
            <a:r>
              <a:rPr lang="en-US" dirty="0">
                <a:solidFill>
                  <a:schemeClr val="bg1"/>
                </a:solidFill>
              </a:rPr>
              <a:t>transmission, and respiration (gills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remainder of the arches form gills (in fish) or derivatives (in </a:t>
            </a:r>
            <a:r>
              <a:rPr lang="en-US" dirty="0" err="1">
                <a:solidFill>
                  <a:schemeClr val="bg1"/>
                </a:solidFill>
              </a:rPr>
              <a:t>tetrapods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ar40584_07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3400"/>
            <a:ext cx="86106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5741987"/>
            <a:ext cx="789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Fig 7.5 </a:t>
            </a:r>
            <a:r>
              <a:rPr lang="en-US" sz="2400" dirty="0" smtClean="0">
                <a:solidFill>
                  <a:srgbClr val="FFFF00"/>
                </a:solidFill>
              </a:rPr>
              <a:t>– Fates of </a:t>
            </a:r>
            <a:r>
              <a:rPr lang="en-US" sz="2400" dirty="0" err="1" smtClean="0">
                <a:solidFill>
                  <a:srgbClr val="FFFF00"/>
                </a:solidFill>
              </a:rPr>
              <a:t>branchial</a:t>
            </a:r>
            <a:r>
              <a:rPr lang="en-US" sz="2400" dirty="0" smtClean="0">
                <a:solidFill>
                  <a:srgbClr val="FFFF00"/>
                </a:solidFill>
              </a:rPr>
              <a:t> arches in gill-breathing vertebrates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Gills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err="1">
                <a:solidFill>
                  <a:schemeClr val="bg1"/>
                </a:solidFill>
              </a:rPr>
              <a:t>branchial</a:t>
            </a:r>
            <a:r>
              <a:rPr lang="en-US" dirty="0">
                <a:solidFill>
                  <a:schemeClr val="bg1"/>
                </a:solidFill>
              </a:rPr>
              <a:t> arches plus ectodermal and endodermal lining of the arches.  </a:t>
            </a:r>
          </a:p>
          <a:p>
            <a:r>
              <a:rPr lang="en-US" dirty="0">
                <a:solidFill>
                  <a:schemeClr val="bg1"/>
                </a:solidFill>
              </a:rPr>
              <a:t>Mesoderm contributes to the skeletal and muscular components (gill arches).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epithelial lining of the arches becomes folded as filaments; </a:t>
            </a:r>
            <a:r>
              <a:rPr lang="en-US" dirty="0" smtClean="0">
                <a:solidFill>
                  <a:schemeClr val="bg1"/>
                </a:solidFill>
              </a:rPr>
              <a:t>lamellae </a:t>
            </a:r>
            <a:r>
              <a:rPr lang="en-US" dirty="0">
                <a:solidFill>
                  <a:schemeClr val="bg1"/>
                </a:solidFill>
              </a:rPr>
              <a:t>form as folds in the lining of the filaments.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Gas </a:t>
            </a:r>
            <a:r>
              <a:rPr lang="en-US" dirty="0">
                <a:solidFill>
                  <a:schemeClr val="bg1"/>
                </a:solidFill>
              </a:rPr>
              <a:t>exchange occurs between water and capillaries in the gill lamellae in a </a:t>
            </a:r>
            <a:r>
              <a:rPr lang="en-US" i="1" dirty="0">
                <a:solidFill>
                  <a:schemeClr val="bg1"/>
                </a:solidFill>
              </a:rPr>
              <a:t>countercurrent arrangement</a:t>
            </a:r>
            <a:r>
              <a:rPr lang="en-US" dirty="0">
                <a:solidFill>
                  <a:schemeClr val="bg1"/>
                </a:solidFill>
              </a:rPr>
              <a:t>. 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is the most efficient arrangement for gas transfer.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11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62000"/>
            <a:ext cx="890905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735" y="4691390"/>
            <a:ext cx="8626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Fig 11.19 </a:t>
            </a:r>
            <a:r>
              <a:rPr lang="en-US" sz="2800" dirty="0" smtClean="0">
                <a:solidFill>
                  <a:srgbClr val="FFFF00"/>
                </a:solidFill>
              </a:rPr>
              <a:t>– Gill ventilation and gas exchange in teleost fish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885972"/>
              </p:ext>
            </p:extLst>
          </p:nvPr>
        </p:nvGraphicFramePr>
        <p:xfrm>
          <a:off x="152400" y="2422054"/>
          <a:ext cx="8915400" cy="3064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854545">
                <a:tc>
                  <a:txBody>
                    <a:bodyPr/>
                    <a:lstStyle/>
                    <a:p>
                      <a:r>
                        <a:rPr lang="en-US" dirty="0" smtClean="0"/>
                        <a:t>Elasmobranchs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Teleosts</a:t>
                      </a:r>
                      <a:endParaRPr lang="en-US" dirty="0"/>
                    </a:p>
                  </a:txBody>
                  <a:tcPr/>
                </a:tc>
              </a:tr>
              <a:tr h="593256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Gill septum extends to surface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Gill septum reduced to base of filaments</a:t>
                      </a:r>
                      <a:endParaRPr lang="en-US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Gill slits open individually to surface exit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Gill slits open to common chamber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opercular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chamber) with single opening to exterior</a:t>
                      </a:r>
                      <a:endParaRPr lang="en-US" dirty="0"/>
                    </a:p>
                  </a:txBody>
                  <a:tcPr/>
                </a:tc>
              </a:tr>
              <a:tr h="85454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Spiracle present = slit between mandibular (1) and hyoid (2) arches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Spiracle</a:t>
                      </a:r>
                      <a:r>
                        <a:rPr lang="en-US" baseline="0" dirty="0" smtClean="0"/>
                        <a:t> absent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1" y="596205"/>
            <a:ext cx="7924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ANATOMY  of  GILLS  IN  ELASMOBRANCHS (primitive)  AND  TELEOSTS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</a:rPr>
              <a:t>advanced</a:t>
            </a:r>
            <a:r>
              <a:rPr lang="en-US" sz="3200" b="1" dirty="0" smtClean="0">
                <a:solidFill>
                  <a:srgbClr val="FFFF00"/>
                </a:solidFill>
              </a:rPr>
              <a:t>)</a:t>
            </a:r>
          </a:p>
          <a:p>
            <a:pPr algn="ctr">
              <a:spcBef>
                <a:spcPts val="12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Chondrichthyes</a:t>
            </a:r>
            <a:r>
              <a:rPr lang="en-US" sz="2400" b="1" dirty="0" smtClean="0">
                <a:solidFill>
                  <a:schemeClr val="bg1"/>
                </a:solidFill>
              </a:rPr>
              <a:t> vs. </a:t>
            </a:r>
            <a:r>
              <a:rPr lang="en-US" sz="2400" b="1" dirty="0" err="1" smtClean="0">
                <a:solidFill>
                  <a:schemeClr val="bg1"/>
                </a:solidFill>
              </a:rPr>
              <a:t>Osteichthyes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Vertebrate A&amp;E\Kardong Text Images\Shark v Teleost Gill Struc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3174" b="34889"/>
          <a:stretch/>
        </p:blipFill>
        <p:spPr bwMode="auto">
          <a:xfrm>
            <a:off x="1278194" y="-14536"/>
            <a:ext cx="6799006" cy="686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40584_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5045"/>
            <a:ext cx="6783388" cy="734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3084493"/>
            <a:ext cx="432674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Fig 11.18 </a:t>
            </a:r>
            <a:r>
              <a:rPr lang="en-US" sz="2800" dirty="0" smtClean="0">
                <a:solidFill>
                  <a:srgbClr val="002060"/>
                </a:solidFill>
              </a:rPr>
              <a:t>– Gill ventilation and gas exchange in a shark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1068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Respiratory System</vt:lpstr>
      <vt:lpstr>Pharynx</vt:lpstr>
      <vt:lpstr>Pharynx</vt:lpstr>
      <vt:lpstr>PowerPoint Presentation</vt:lpstr>
      <vt:lpstr>Gills</vt:lpstr>
      <vt:lpstr>PowerPoint Presentation</vt:lpstr>
      <vt:lpstr>PowerPoint Presentation</vt:lpstr>
      <vt:lpstr>PowerPoint Presentation</vt:lpstr>
      <vt:lpstr>PowerPoint Presentation</vt:lpstr>
      <vt:lpstr>External Gills</vt:lpstr>
      <vt:lpstr>PowerPoint Presentation</vt:lpstr>
      <vt:lpstr>Lungs and Swim Bladders</vt:lpstr>
      <vt:lpstr>Lung Evolution</vt:lpstr>
      <vt:lpstr>Swim Bladder</vt:lpstr>
      <vt:lpstr>PowerPoint Presentation</vt:lpstr>
      <vt:lpstr>Swim Bladder Conditions</vt:lpstr>
      <vt:lpstr>PowerPoint Presentation</vt:lpstr>
      <vt:lpstr>Mammal Lungs</vt:lpstr>
      <vt:lpstr>Mammal Lungs</vt:lpstr>
      <vt:lpstr>Fish Lungs</vt:lpstr>
      <vt:lpstr>Amphibian/Reptile Lungs</vt:lpstr>
      <vt:lpstr>Bird Lungs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linklab</dc:creator>
  <cp:lastModifiedBy>linklab</cp:lastModifiedBy>
  <cp:revision>15</cp:revision>
  <dcterms:created xsi:type="dcterms:W3CDTF">2011-04-20T15:37:40Z</dcterms:created>
  <dcterms:modified xsi:type="dcterms:W3CDTF">2011-04-26T14:04:21Z</dcterms:modified>
</cp:coreProperties>
</file>