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4" r:id="rId6"/>
    <p:sldId id="265" r:id="rId7"/>
    <p:sldId id="263" r:id="rId8"/>
    <p:sldId id="266" r:id="rId9"/>
    <p:sldId id="267" r:id="rId10"/>
    <p:sldId id="290" r:id="rId11"/>
    <p:sldId id="291" r:id="rId12"/>
    <p:sldId id="259" r:id="rId13"/>
    <p:sldId id="261" r:id="rId14"/>
    <p:sldId id="268" r:id="rId15"/>
    <p:sldId id="275" r:id="rId16"/>
    <p:sldId id="269" r:id="rId17"/>
    <p:sldId id="270" r:id="rId18"/>
    <p:sldId id="271" r:id="rId19"/>
    <p:sldId id="272" r:id="rId20"/>
    <p:sldId id="274" r:id="rId21"/>
    <p:sldId id="273" r:id="rId22"/>
    <p:sldId id="276" r:id="rId23"/>
    <p:sldId id="277" r:id="rId24"/>
    <p:sldId id="278" r:id="rId25"/>
    <p:sldId id="279" r:id="rId26"/>
    <p:sldId id="280" r:id="rId27"/>
    <p:sldId id="288" r:id="rId28"/>
    <p:sldId id="281" r:id="rId29"/>
    <p:sldId id="282" r:id="rId30"/>
    <p:sldId id="284" r:id="rId31"/>
    <p:sldId id="283" r:id="rId32"/>
    <p:sldId id="286" r:id="rId33"/>
    <p:sldId id="289" r:id="rId34"/>
    <p:sldId id="285" r:id="rId35"/>
    <p:sldId id="292" r:id="rId36"/>
    <p:sldId id="293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0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4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8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9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4000">
              <a:srgbClr val="002060"/>
            </a:gs>
            <a:gs pos="100000">
              <a:srgbClr val="113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7CF9-4071-4358-A0BD-2F0134DED8EC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98C4-DDCE-4308-B4CB-F9D16E96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Reproductive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Consists of gonads (testes or ovaries) + system of ducts + external genitalia (if present)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Gonads originate from thickening of splanchnic mesoderm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just medial to embryonic kidney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Region of splanchnic mesoderm = </a:t>
            </a:r>
            <a:r>
              <a:rPr lang="en-US" i="1" dirty="0" smtClean="0">
                <a:solidFill>
                  <a:schemeClr val="bg1"/>
                </a:solidFill>
              </a:rPr>
              <a:t>genital ridge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Primitive condition of genital ridge was elongate </a:t>
            </a:r>
            <a:r>
              <a:rPr lang="en-US" dirty="0">
                <a:solidFill>
                  <a:schemeClr val="bg1"/>
                </a:solidFill>
              </a:rPr>
              <a:t>(anterior to </a:t>
            </a:r>
            <a:r>
              <a:rPr lang="en-US" dirty="0" smtClean="0">
                <a:solidFill>
                  <a:schemeClr val="bg1"/>
                </a:solidFill>
              </a:rPr>
              <a:t>posterior orientation)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Location of Gonads Within Body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Ovaries occur within body cavity of female vertebrates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Egg development proceeds at body temperature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Testis occur within abdomen of most vertebrates (including </a:t>
            </a:r>
            <a:r>
              <a:rPr lang="en-US" dirty="0" err="1" smtClean="0">
                <a:solidFill>
                  <a:schemeClr val="bg1"/>
                </a:solidFill>
              </a:rPr>
              <a:t>monotremes</a:t>
            </a:r>
            <a:r>
              <a:rPr lang="en-US" dirty="0" smtClean="0">
                <a:solidFill>
                  <a:schemeClr val="bg1"/>
                </a:solidFill>
              </a:rPr>
              <a:t> and a few placental mammals)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Testis temperature equivalent to body temperature, so sperm development occurs at body temperature</a:t>
            </a:r>
          </a:p>
        </p:txBody>
      </p:sp>
    </p:spTree>
    <p:extLst>
      <p:ext uri="{BB962C8B-B14F-4D97-AF65-F5344CB8AC3E}">
        <p14:creationId xmlns:p14="http://schemas.microsoft.com/office/powerpoint/2010/main" val="20607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Location of Gonads Within Body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Testis housed outside of abdominal cavity in scrotal sac in most mammals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May represent </a:t>
            </a:r>
            <a:r>
              <a:rPr lang="en-US" dirty="0" err="1" smtClean="0">
                <a:solidFill>
                  <a:schemeClr val="bg1"/>
                </a:solidFill>
              </a:rPr>
              <a:t>coelomic</a:t>
            </a:r>
            <a:r>
              <a:rPr lang="en-US" dirty="0" smtClean="0">
                <a:solidFill>
                  <a:schemeClr val="bg1"/>
                </a:solidFill>
              </a:rPr>
              <a:t> pouch (most mammals) or muscular sac (moles, shrews, many rodents, lagomorphs, </a:t>
            </a:r>
            <a:r>
              <a:rPr lang="en-US" dirty="0" err="1" smtClean="0">
                <a:solidFill>
                  <a:schemeClr val="bg1"/>
                </a:solidFill>
              </a:rPr>
              <a:t>pinnipeds</a:t>
            </a:r>
            <a:r>
              <a:rPr lang="en-US" dirty="0" smtClean="0">
                <a:solidFill>
                  <a:schemeClr val="bg1"/>
                </a:solidFill>
              </a:rPr>
              <a:t>, hyenas)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Coelomic</a:t>
            </a:r>
            <a:r>
              <a:rPr lang="en-US" dirty="0" smtClean="0">
                <a:solidFill>
                  <a:schemeClr val="bg1"/>
                </a:solidFill>
              </a:rPr>
              <a:t> pouch condition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 </a:t>
            </a:r>
            <a:r>
              <a:rPr lang="en-US" dirty="0" smtClean="0">
                <a:solidFill>
                  <a:schemeClr val="bg1"/>
                </a:solidFill>
              </a:rPr>
              <a:t>During development, testis descend from abdominal cavity through inguinal canal into scrotal sac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2-4°C lower temperature, which is important for sperm viability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Why the lower temperature requirements for sperm development have evolved in mammals is not known</a:t>
            </a:r>
          </a:p>
        </p:txBody>
      </p:sp>
    </p:spTree>
    <p:extLst>
      <p:ext uri="{BB962C8B-B14F-4D97-AF65-F5344CB8AC3E}">
        <p14:creationId xmlns:p14="http://schemas.microsoft.com/office/powerpoint/2010/main" val="32293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Reproductive Tract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Parts of the embryonic excretory tract are co-opted or shared with the reproductive tract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Variation occurs among vertebrates and between sexes as to which excretory ducts become associated with reproductive tracts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Mullerian</a:t>
            </a:r>
            <a:r>
              <a:rPr lang="en-US" sz="3200" dirty="0">
                <a:solidFill>
                  <a:schemeClr val="bg1"/>
                </a:solidFill>
              </a:rPr>
              <a:t> duct arises next to </a:t>
            </a:r>
            <a:r>
              <a:rPr lang="en-US" sz="3200" dirty="0" err="1">
                <a:solidFill>
                  <a:schemeClr val="bg1"/>
                </a:solidFill>
              </a:rPr>
              <a:t>archinephric</a:t>
            </a:r>
            <a:r>
              <a:rPr lang="en-US" sz="3200" dirty="0">
                <a:solidFill>
                  <a:schemeClr val="bg1"/>
                </a:solidFill>
              </a:rPr>
              <a:t> duct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Developing reproductive system early on has both male and female genital ducts in all jawed vertebrates</a:t>
            </a:r>
          </a:p>
        </p:txBody>
      </p:sp>
    </p:spTree>
    <p:extLst>
      <p:ext uri="{BB962C8B-B14F-4D97-AF65-F5344CB8AC3E}">
        <p14:creationId xmlns:p14="http://schemas.microsoft.com/office/powerpoint/2010/main" val="1951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Reproductive Tract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Females: </a:t>
            </a:r>
            <a:r>
              <a:rPr lang="en-US" dirty="0" err="1">
                <a:solidFill>
                  <a:schemeClr val="bg1"/>
                </a:solidFill>
              </a:rPr>
              <a:t>archinephric</a:t>
            </a:r>
            <a:r>
              <a:rPr lang="en-US" dirty="0">
                <a:solidFill>
                  <a:schemeClr val="bg1"/>
                </a:solidFill>
              </a:rPr>
              <a:t> duct (initially drains </a:t>
            </a:r>
            <a:r>
              <a:rPr lang="en-US" dirty="0" err="1">
                <a:solidFill>
                  <a:schemeClr val="bg1"/>
                </a:solidFill>
              </a:rPr>
              <a:t>opistonephros</a:t>
            </a:r>
            <a:r>
              <a:rPr lang="en-US" dirty="0">
                <a:solidFill>
                  <a:schemeClr val="bg1"/>
                </a:solidFill>
              </a:rPr>
              <a:t>) functions within excretory system; </a:t>
            </a:r>
            <a:r>
              <a:rPr lang="en-US" dirty="0" err="1">
                <a:solidFill>
                  <a:schemeClr val="bg1"/>
                </a:solidFill>
              </a:rPr>
              <a:t>Mullerian</a:t>
            </a:r>
            <a:r>
              <a:rPr lang="en-US" dirty="0">
                <a:solidFill>
                  <a:schemeClr val="bg1"/>
                </a:solidFill>
              </a:rPr>
              <a:t> duct forms </a:t>
            </a:r>
            <a:r>
              <a:rPr lang="en-US" dirty="0" smtClean="0">
                <a:solidFill>
                  <a:schemeClr val="bg1"/>
                </a:solidFill>
              </a:rPr>
              <a:t>oviduct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Males: </a:t>
            </a:r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 becomes vas deferens; </a:t>
            </a:r>
            <a:r>
              <a:rPr lang="en-US" dirty="0" err="1" smtClean="0">
                <a:solidFill>
                  <a:schemeClr val="bg1"/>
                </a:solidFill>
              </a:rPr>
              <a:t>Mullerian</a:t>
            </a:r>
            <a:r>
              <a:rPr lang="en-US" dirty="0" smtClean="0">
                <a:solidFill>
                  <a:schemeClr val="bg1"/>
                </a:solidFill>
              </a:rPr>
              <a:t> duct regresses, if it develops at 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248400"/>
            <a:ext cx="1520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Male: Elasmobranchs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 and Amphibians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6248400"/>
            <a:ext cx="165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Female: Elasmobranchs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and Amphibians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6352401"/>
            <a:ext cx="1176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Male: Amniotes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6352401"/>
            <a:ext cx="1314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Female: Amniotes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Vertebrate A&amp;E\Kardong Text Images\Kidney Typ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41651" r="10056" b="35540"/>
          <a:stretch/>
        </p:blipFill>
        <p:spPr bwMode="auto">
          <a:xfrm>
            <a:off x="211394" y="609600"/>
            <a:ext cx="8802465" cy="37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881735"/>
            <a:ext cx="1520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Male: Elasmobranchs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 and Amphibians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881735"/>
            <a:ext cx="165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Female: Elasmobranchs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and Amphibians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985736"/>
            <a:ext cx="1176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Male: Amniotes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3985736"/>
            <a:ext cx="1314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Female: Amniotes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560" y="4648200"/>
            <a:ext cx="7947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Genital duct derivation in different vertebrates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r40584_14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513"/>
            <a:ext cx="708025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266" y="424934"/>
            <a:ext cx="32175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Fig 14.20 </a:t>
            </a:r>
            <a:r>
              <a:rPr lang="en-US" dirty="0" smtClean="0">
                <a:solidFill>
                  <a:srgbClr val="002060"/>
                </a:solidFill>
              </a:rPr>
              <a:t>– Embryonic formation of male and female genital systems in mammals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Adult Genital 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Cyclostomes</a:t>
            </a:r>
            <a:r>
              <a:rPr lang="en-US" dirty="0" smtClean="0">
                <a:solidFill>
                  <a:schemeClr val="bg1"/>
                </a:solidFill>
              </a:rPr>
              <a:t>: no specialized ducts present in either males or females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Gametes shed directly into coelom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 proceed to genital pores (abdominal pores), which open exteriorly at posterior end of coelom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Gnathostomes</a:t>
            </a:r>
            <a:r>
              <a:rPr lang="en-US" dirty="0" smtClean="0">
                <a:solidFill>
                  <a:schemeClr val="bg1"/>
                </a:solidFill>
              </a:rPr>
              <a:t>: Males and females differ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Males =  sperm conducted to exterior via system of closed ducts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Pronephric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mesonephric</a:t>
            </a:r>
            <a:r>
              <a:rPr lang="en-US" dirty="0" smtClean="0">
                <a:solidFill>
                  <a:schemeClr val="bg1"/>
                </a:solidFill>
              </a:rPr>
              <a:t> sections of </a:t>
            </a:r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 contribute to pathway (except in </a:t>
            </a:r>
            <a:r>
              <a:rPr lang="en-US" dirty="0" err="1" smtClean="0">
                <a:solidFill>
                  <a:schemeClr val="bg1"/>
                </a:solidFill>
              </a:rPr>
              <a:t>teleosts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23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Adult Genital 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Gnathostomes</a:t>
            </a:r>
            <a:r>
              <a:rPr lang="en-US" dirty="0" smtClean="0">
                <a:solidFill>
                  <a:schemeClr val="bg1"/>
                </a:solidFill>
              </a:rPr>
              <a:t>: Males and females differ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Females = eggs in most cases shed to coelom, but guided by funnel-like opening to oviduct (</a:t>
            </a:r>
            <a:r>
              <a:rPr lang="en-US" dirty="0" err="1" smtClean="0">
                <a:solidFill>
                  <a:schemeClr val="bg1"/>
                </a:solidFill>
              </a:rPr>
              <a:t>ostium</a:t>
            </a:r>
            <a:r>
              <a:rPr lang="en-US" dirty="0" smtClean="0">
                <a:solidFill>
                  <a:schemeClr val="bg1"/>
                </a:solidFill>
              </a:rPr>
              <a:t> or infundibulum) located near ovary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 maintains excretory system function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Mullerian</a:t>
            </a:r>
            <a:r>
              <a:rPr lang="en-US" dirty="0" smtClean="0">
                <a:solidFill>
                  <a:schemeClr val="bg1"/>
                </a:solidFill>
              </a:rPr>
              <a:t> duct becomes oviduct and conveys ova to uterus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Oviduct and Derivatives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almost all cases (exception = </a:t>
            </a:r>
            <a:r>
              <a:rPr lang="en-US" dirty="0" err="1" smtClean="0">
                <a:solidFill>
                  <a:schemeClr val="bg1"/>
                </a:solidFill>
              </a:rPr>
              <a:t>teleosts</a:t>
            </a:r>
            <a:r>
              <a:rPr lang="en-US" dirty="0" smtClean="0">
                <a:solidFill>
                  <a:schemeClr val="bg1"/>
                </a:solidFill>
              </a:rPr>
              <a:t>) oviduct opens to coelom near ovary and empties into cloaca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Teleosts</a:t>
            </a:r>
            <a:r>
              <a:rPr lang="en-US" dirty="0" smtClean="0">
                <a:solidFill>
                  <a:schemeClr val="bg1"/>
                </a:solidFill>
              </a:rPr>
              <a:t> = ovary folded so that it encloses a special </a:t>
            </a:r>
            <a:r>
              <a:rPr lang="en-US" dirty="0" err="1" smtClean="0">
                <a:solidFill>
                  <a:schemeClr val="bg1"/>
                </a:solidFill>
              </a:rPr>
              <a:t>coelomic</a:t>
            </a:r>
            <a:r>
              <a:rPr lang="en-US" dirty="0" smtClean="0">
                <a:solidFill>
                  <a:schemeClr val="bg1"/>
                </a:solidFill>
              </a:rPr>
              <a:t> pocket into which ova are shed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Ova travel from pocket down duct formed by peritoneal folds (not homologous to oviduct of other vertebrates) which leads to exterior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eggs shed to coelom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Adaptive because massive number of eggs released would overflow conventional </a:t>
            </a:r>
            <a:r>
              <a:rPr lang="en-US" dirty="0" err="1" smtClean="0">
                <a:solidFill>
                  <a:schemeClr val="bg1"/>
                </a:solidFill>
              </a:rPr>
              <a:t>ostium</a:t>
            </a:r>
            <a:r>
              <a:rPr lang="en-US" dirty="0" smtClean="0">
                <a:solidFill>
                  <a:schemeClr val="bg1"/>
                </a:solidFill>
              </a:rPr>
              <a:t> and escape into coelom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 useless for reproduction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kar40584_14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027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029200"/>
            <a:ext cx="875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14.24 </a:t>
            </a:r>
            <a:r>
              <a:rPr lang="en-US" sz="2400" dirty="0" smtClean="0">
                <a:solidFill>
                  <a:srgbClr val="FFFF00"/>
                </a:solidFill>
              </a:rPr>
              <a:t>– Oviducts of female fishes. Note that all fishes except </a:t>
            </a:r>
            <a:r>
              <a:rPr lang="en-US" sz="2400" dirty="0" err="1" smtClean="0">
                <a:solidFill>
                  <a:srgbClr val="FFFF00"/>
                </a:solidFill>
              </a:rPr>
              <a:t>teleosts</a:t>
            </a:r>
            <a:r>
              <a:rPr lang="en-US" sz="2400" dirty="0" smtClean="0">
                <a:solidFill>
                  <a:srgbClr val="FFFF00"/>
                </a:solidFill>
              </a:rPr>
              <a:t> maintain typical vertebrate condition with </a:t>
            </a:r>
            <a:r>
              <a:rPr lang="en-US" sz="2400" dirty="0" err="1" smtClean="0">
                <a:solidFill>
                  <a:srgbClr val="FFFF00"/>
                </a:solidFill>
              </a:rPr>
              <a:t>Mullerian</a:t>
            </a:r>
            <a:r>
              <a:rPr lang="en-US" sz="2400" dirty="0" smtClean="0">
                <a:solidFill>
                  <a:srgbClr val="FFFF00"/>
                </a:solidFill>
              </a:rPr>
              <a:t> duct forming oviduct. Most </a:t>
            </a:r>
            <a:r>
              <a:rPr lang="en-US" sz="2400" dirty="0" err="1" smtClean="0">
                <a:solidFill>
                  <a:srgbClr val="FFFF00"/>
                </a:solidFill>
              </a:rPr>
              <a:t>teleosts</a:t>
            </a:r>
            <a:r>
              <a:rPr lang="en-US" sz="2400" dirty="0" smtClean="0">
                <a:solidFill>
                  <a:srgbClr val="FFFF00"/>
                </a:solidFill>
              </a:rPr>
              <a:t> have an ovarian duct that forms from peritoneal folds and exits the body at the cloaca.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Figure 14.18</a:t>
            </a:r>
          </a:p>
        </p:txBody>
      </p:sp>
      <p:pic>
        <p:nvPicPr>
          <p:cNvPr id="3" name="Picture 5" descr="kar40584_14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317500"/>
            <a:ext cx="6461125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r40584_14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6" y="59126"/>
            <a:ext cx="8001294" cy="67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6084" y="6096000"/>
            <a:ext cx="69597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Fig 14.26 </a:t>
            </a:r>
            <a:r>
              <a:rPr lang="en-US" dirty="0" smtClean="0">
                <a:solidFill>
                  <a:srgbClr val="002060"/>
                </a:solidFill>
              </a:rPr>
              <a:t>– Teleost reproductive system. Note how the ovary is enclosed within peritoneal folds that from a new ovarian duct.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Specialized Regions of Oviduct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Glands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Albumen Gland </a:t>
            </a:r>
            <a:r>
              <a:rPr lang="en-US" dirty="0" smtClean="0">
                <a:solidFill>
                  <a:schemeClr val="bg1"/>
                </a:solidFill>
              </a:rPr>
              <a:t>= secretes albumen (egg white protein)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Jelly Gland </a:t>
            </a:r>
            <a:r>
              <a:rPr lang="en-US" dirty="0" smtClean="0">
                <a:solidFill>
                  <a:schemeClr val="bg1"/>
                </a:solidFill>
              </a:rPr>
              <a:t>= secretes jelly-like coating enclosing amphibian egg masses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Shell Gland </a:t>
            </a:r>
            <a:r>
              <a:rPr lang="en-US" dirty="0" smtClean="0">
                <a:solidFill>
                  <a:schemeClr val="bg1"/>
                </a:solidFill>
              </a:rPr>
              <a:t>= present in Elasmobranchs, Reptiles, Birds and </a:t>
            </a:r>
            <a:r>
              <a:rPr lang="en-US" dirty="0" err="1" smtClean="0">
                <a:solidFill>
                  <a:schemeClr val="bg1"/>
                </a:solidFill>
              </a:rPr>
              <a:t>Monotremes</a:t>
            </a:r>
            <a:r>
              <a:rPr lang="en-US" dirty="0" smtClean="0">
                <a:solidFill>
                  <a:schemeClr val="bg1"/>
                </a:solidFill>
              </a:rPr>
              <a:t>; secretes the shell surrounding the egg and enclosing the egg contents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Regions for Embryonic Development </a:t>
            </a:r>
            <a:r>
              <a:rPr lang="en-US" dirty="0" smtClean="0">
                <a:solidFill>
                  <a:schemeClr val="bg1"/>
                </a:solidFill>
              </a:rPr>
              <a:t>= uterus in placental mammals, specialized regions in other viviparous vertebrates.</a:t>
            </a:r>
          </a:p>
        </p:txBody>
      </p:sp>
    </p:spTree>
    <p:extLst>
      <p:ext uri="{BB962C8B-B14F-4D97-AF65-F5344CB8AC3E}">
        <p14:creationId xmlns:p14="http://schemas.microsoft.com/office/powerpoint/2010/main" val="30519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49813" y="2384909"/>
            <a:ext cx="194187" cy="371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kar40584_14_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812"/>
            <a:ext cx="54419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5613" y="762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14.28 </a:t>
            </a:r>
            <a:r>
              <a:rPr lang="en-US" sz="2400" dirty="0" smtClean="0">
                <a:solidFill>
                  <a:srgbClr val="FFFF00"/>
                </a:solidFill>
              </a:rPr>
              <a:t>– Urogenital systems of female </a:t>
            </a:r>
            <a:r>
              <a:rPr lang="en-US" sz="2400" dirty="0" err="1" smtClean="0">
                <a:solidFill>
                  <a:srgbClr val="FFFF00"/>
                </a:solidFill>
              </a:rPr>
              <a:t>Tetrapods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5" descr="kar40584_14_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24" y="2384909"/>
            <a:ext cx="3289081" cy="37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8600" y="5562600"/>
            <a:ext cx="752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Chicken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4157990"/>
            <a:ext cx="1090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(Adds albumen)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9855" y="4843790"/>
            <a:ext cx="1566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(Adds shell membranes)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2449" y="5224790"/>
            <a:ext cx="849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(Adds shell)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Specialized Conditions of Oviduct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Elasmobranchs show fused </a:t>
            </a:r>
            <a:r>
              <a:rPr lang="en-US" dirty="0" err="1" smtClean="0">
                <a:solidFill>
                  <a:schemeClr val="bg1"/>
                </a:solidFill>
              </a:rPr>
              <a:t>ostia</a:t>
            </a:r>
            <a:r>
              <a:rPr lang="en-US" dirty="0" smtClean="0">
                <a:solidFill>
                  <a:schemeClr val="bg1"/>
                </a:solidFill>
              </a:rPr>
              <a:t> (funnel-like opening to oviduct near ovary)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Birds – right oviduct and ovary usually degenerate as an adaptation to reduce weight for flight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Mammals – fusion of lower regions into uterus (in advanced forms) and vagina</a:t>
            </a:r>
          </a:p>
        </p:txBody>
      </p:sp>
    </p:spTree>
    <p:extLst>
      <p:ext uri="{BB962C8B-B14F-4D97-AF65-F5344CB8AC3E}">
        <p14:creationId xmlns:p14="http://schemas.microsoft.com/office/powerpoint/2010/main" val="3001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Uterine Types in Mammals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Primitive Condition = separate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Advanced Condition = fused into a single structure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Duplex</a:t>
            </a:r>
            <a:r>
              <a:rPr lang="en-US" dirty="0" smtClean="0">
                <a:solidFill>
                  <a:schemeClr val="bg1"/>
                </a:solidFill>
              </a:rPr>
              <a:t> = uteri separate (marsupials, bats, many rodents)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Bipartite</a:t>
            </a:r>
            <a:r>
              <a:rPr lang="en-US" dirty="0" smtClean="0">
                <a:solidFill>
                  <a:schemeClr val="bg1"/>
                </a:solidFill>
              </a:rPr>
              <a:t> = some rodents</a:t>
            </a:r>
          </a:p>
          <a:p>
            <a:r>
              <a:rPr lang="en-US" i="1" dirty="0" err="1" smtClean="0">
                <a:solidFill>
                  <a:schemeClr val="bg1"/>
                </a:solidFill>
              </a:rPr>
              <a:t>Bicornuate</a:t>
            </a:r>
            <a:r>
              <a:rPr lang="en-US" dirty="0" smtClean="0">
                <a:solidFill>
                  <a:schemeClr val="bg1"/>
                </a:solidFill>
              </a:rPr>
              <a:t> = carnivores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Simplex</a:t>
            </a:r>
            <a:r>
              <a:rPr lang="en-US" dirty="0" smtClean="0">
                <a:solidFill>
                  <a:schemeClr val="bg1"/>
                </a:solidFill>
              </a:rPr>
              <a:t> = primates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ar40584_14_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62992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629400" y="1524000"/>
            <a:ext cx="2133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Fig 14.52 </a:t>
            </a:r>
            <a:r>
              <a:rPr lang="en-US" sz="2400" dirty="0" smtClean="0">
                <a:solidFill>
                  <a:srgbClr val="FFFF00"/>
                </a:solidFill>
              </a:rPr>
              <a:t>- Uterine Types in Mammals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Male Genital Duct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Cyclostome Condition</a:t>
            </a:r>
            <a:r>
              <a:rPr lang="en-US" dirty="0" smtClean="0">
                <a:solidFill>
                  <a:schemeClr val="bg1"/>
                </a:solidFill>
              </a:rPr>
              <a:t> = large unpaired testes have no genital ducts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Sperm are shed to coelom and exit via abdominal pores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ducts serve purely excretory function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Primitive Condition </a:t>
            </a:r>
            <a:r>
              <a:rPr lang="en-US" dirty="0" smtClean="0">
                <a:solidFill>
                  <a:schemeClr val="bg1"/>
                </a:solidFill>
              </a:rPr>
              <a:t>= seminiferous tubules lead to tubules of rete testis, which become continuous with </a:t>
            </a:r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 – serves both urinary and reproductive functions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Occurs in primitive </a:t>
            </a:r>
            <a:r>
              <a:rPr lang="en-US" dirty="0" err="1" smtClean="0">
                <a:solidFill>
                  <a:schemeClr val="bg1"/>
                </a:solidFill>
              </a:rPr>
              <a:t>Actinopterygians</a:t>
            </a:r>
            <a:r>
              <a:rPr lang="en-US" dirty="0" smtClean="0">
                <a:solidFill>
                  <a:schemeClr val="bg1"/>
                </a:solidFill>
              </a:rPr>
              <a:t>, lungfish, some amphibians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Male Genital Duct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</a:t>
            </a:r>
            <a:r>
              <a:rPr lang="en-US" dirty="0" err="1" smtClean="0">
                <a:solidFill>
                  <a:schemeClr val="bg1"/>
                </a:solidFill>
              </a:rPr>
              <a:t>Osteichthyes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 with solely urinary function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Sperm travel via new tube (sperm duct) probably derived from central canal of testis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Sperm duct empties to external opening behind anus</a:t>
            </a:r>
          </a:p>
          <a:p>
            <a:r>
              <a:rPr lang="en-US" dirty="0">
                <a:solidFill>
                  <a:schemeClr val="bg1"/>
                </a:solidFill>
              </a:rPr>
              <a:t>In all other vertebrates, </a:t>
            </a:r>
            <a:r>
              <a:rPr lang="en-US" dirty="0" err="1">
                <a:solidFill>
                  <a:schemeClr val="bg1"/>
                </a:solidFill>
              </a:rPr>
              <a:t>archinephric</a:t>
            </a:r>
            <a:r>
              <a:rPr lang="en-US" dirty="0">
                <a:solidFill>
                  <a:schemeClr val="bg1"/>
                </a:solidFill>
              </a:rPr>
              <a:t> duct taken over to varying degrees to serve reproductive </a:t>
            </a:r>
            <a:r>
              <a:rPr lang="en-US" dirty="0" smtClean="0">
                <a:solidFill>
                  <a:schemeClr val="bg1"/>
                </a:solidFill>
              </a:rPr>
              <a:t>function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Male Genital Duct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Chondrichthyes</a:t>
            </a:r>
            <a:r>
              <a:rPr lang="en-US" i="1" dirty="0" smtClean="0">
                <a:solidFill>
                  <a:schemeClr val="bg1"/>
                </a:solidFill>
              </a:rPr>
              <a:t> and Amphibians </a:t>
            </a:r>
            <a:r>
              <a:rPr lang="en-US" dirty="0" smtClean="0">
                <a:solidFill>
                  <a:schemeClr val="bg1"/>
                </a:solidFill>
              </a:rPr>
              <a:t>= urine transport only in posterior portion of </a:t>
            </a:r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duct; anterior </a:t>
            </a:r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 functions as genital duct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Amniotes</a:t>
            </a:r>
            <a:r>
              <a:rPr lang="en-US" dirty="0" smtClean="0">
                <a:solidFill>
                  <a:schemeClr val="bg1"/>
                </a:solidFill>
              </a:rPr>
              <a:t> = kidney drained by ureter; </a:t>
            </a:r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 solely for sperm transport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ar40584_14_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23" y="-76200"/>
            <a:ext cx="6210677" cy="330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kar40584_14_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22" y="3317244"/>
            <a:ext cx="5016519" cy="35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381000" y="3415217"/>
            <a:ext cx="284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Figs 14.33 &amp; 35 </a:t>
            </a:r>
            <a:r>
              <a:rPr lang="en-US" sz="2400" dirty="0" smtClean="0">
                <a:solidFill>
                  <a:srgbClr val="FFFF00"/>
                </a:solidFill>
              </a:rPr>
              <a:t>– Urogenital ducts in male vertebrates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Gonad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Genital ridge (gonad) early on forms 3-layered structure: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Outermost layer = germinal epithelium (cortex)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Middle layer = tunica </a:t>
            </a:r>
            <a:r>
              <a:rPr lang="en-US" dirty="0" err="1" smtClean="0">
                <a:solidFill>
                  <a:schemeClr val="bg1"/>
                </a:solidFill>
              </a:rPr>
              <a:t>albuginea</a:t>
            </a:r>
            <a:r>
              <a:rPr lang="en-US" dirty="0" smtClean="0">
                <a:solidFill>
                  <a:schemeClr val="bg1"/>
                </a:solidFill>
              </a:rPr>
              <a:t> (composed of CT)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Innermost layer = primary sex cords (medulla)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Primordial germ cells (from </a:t>
            </a:r>
            <a:r>
              <a:rPr lang="en-US" dirty="0" err="1" smtClean="0">
                <a:solidFill>
                  <a:schemeClr val="bg1"/>
                </a:solidFill>
              </a:rPr>
              <a:t>extraembryonic</a:t>
            </a:r>
            <a:r>
              <a:rPr lang="en-US" dirty="0" smtClean="0">
                <a:solidFill>
                  <a:schemeClr val="bg1"/>
                </a:solidFill>
              </a:rPr>
              <a:t> endoderm) present in both cortex and medulla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 this stage, gonad has potential to develop as either male or female gonad (</a:t>
            </a:r>
            <a:r>
              <a:rPr lang="en-US" i="1" dirty="0" smtClean="0">
                <a:solidFill>
                  <a:schemeClr val="bg1"/>
                </a:solidFill>
              </a:rPr>
              <a:t>Indifferent Stage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Regionalization of Male Tract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Archinephric</a:t>
            </a:r>
            <a:r>
              <a:rPr lang="en-US" dirty="0" smtClean="0">
                <a:solidFill>
                  <a:schemeClr val="bg1"/>
                </a:solidFill>
              </a:rPr>
              <a:t> Duct forms vas deferens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Anterior end of vas deferens becomes convoluted as </a:t>
            </a:r>
            <a:r>
              <a:rPr lang="en-US" dirty="0" err="1" smtClean="0">
                <a:solidFill>
                  <a:schemeClr val="bg1"/>
                </a:solidFill>
              </a:rPr>
              <a:t>epididymal</a:t>
            </a:r>
            <a:r>
              <a:rPr lang="en-US" dirty="0" smtClean="0">
                <a:solidFill>
                  <a:schemeClr val="bg1"/>
                </a:solidFill>
              </a:rPr>
              <a:t> duct (serves sperm storage role)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Anterior </a:t>
            </a:r>
            <a:r>
              <a:rPr lang="en-US" dirty="0" err="1" smtClean="0">
                <a:solidFill>
                  <a:schemeClr val="bg1"/>
                </a:solidFill>
              </a:rPr>
              <a:t>mesonephric</a:t>
            </a:r>
            <a:r>
              <a:rPr lang="en-US" dirty="0" smtClean="0">
                <a:solidFill>
                  <a:schemeClr val="bg1"/>
                </a:solidFill>
              </a:rPr>
              <a:t> tubules contribute to vas efferens, which connect to rete testis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ar40584_14_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66389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182880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Fig 14. 36 </a:t>
            </a:r>
            <a:r>
              <a:rPr lang="en-US" dirty="0" smtClean="0">
                <a:solidFill>
                  <a:srgbClr val="FFFF00"/>
                </a:solidFill>
              </a:rPr>
              <a:t>– Male reproductive tracts in vertebrates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Accessory Structures of Vas Deferens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Ampulla</a:t>
            </a:r>
            <a:r>
              <a:rPr lang="en-US" dirty="0" smtClean="0">
                <a:solidFill>
                  <a:schemeClr val="bg1"/>
                </a:solidFill>
              </a:rPr>
              <a:t> = distal expansion for sperm storage (common in </a:t>
            </a:r>
            <a:r>
              <a:rPr lang="en-US" dirty="0" err="1" smtClean="0">
                <a:solidFill>
                  <a:schemeClr val="bg1"/>
                </a:solidFill>
              </a:rPr>
              <a:t>Chondrichthyes</a:t>
            </a:r>
            <a:r>
              <a:rPr lang="en-US" dirty="0" smtClean="0">
                <a:solidFill>
                  <a:schemeClr val="bg1"/>
                </a:solidFill>
              </a:rPr>
              <a:t>, Amphibians and Amniotes)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Seminal Vesicles </a:t>
            </a:r>
            <a:r>
              <a:rPr lang="en-US" dirty="0" smtClean="0">
                <a:solidFill>
                  <a:schemeClr val="bg1"/>
                </a:solidFill>
              </a:rPr>
              <a:t>= secrete thick liquid contributing to semen (Mammals)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Prostate</a:t>
            </a:r>
            <a:r>
              <a:rPr lang="en-US" dirty="0" smtClean="0">
                <a:solidFill>
                  <a:schemeClr val="bg1"/>
                </a:solidFill>
              </a:rPr>
              <a:t> = surrounds urethra as it exits bladder, secretes serous fluid with enzymes that help </a:t>
            </a:r>
            <a:r>
              <a:rPr lang="en-US" dirty="0" err="1" smtClean="0">
                <a:solidFill>
                  <a:schemeClr val="bg1"/>
                </a:solidFill>
              </a:rPr>
              <a:t>liquify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semen </a:t>
            </a:r>
            <a:r>
              <a:rPr lang="en-US" dirty="0" smtClean="0">
                <a:solidFill>
                  <a:schemeClr val="bg1"/>
                </a:solidFill>
              </a:rPr>
              <a:t>(Mammals)</a:t>
            </a:r>
          </a:p>
          <a:p>
            <a:r>
              <a:rPr lang="en-US" i="1" dirty="0" err="1" smtClean="0">
                <a:solidFill>
                  <a:schemeClr val="bg1"/>
                </a:solidFill>
              </a:rPr>
              <a:t>Bulbo</a:t>
            </a:r>
            <a:r>
              <a:rPr lang="en-US" i="1" dirty="0" smtClean="0">
                <a:solidFill>
                  <a:schemeClr val="bg1"/>
                </a:solidFill>
              </a:rPr>
              <a:t>-urethral glands </a:t>
            </a:r>
            <a:r>
              <a:rPr lang="en-US" dirty="0" smtClean="0">
                <a:solidFill>
                  <a:schemeClr val="bg1"/>
                </a:solidFill>
              </a:rPr>
              <a:t>= posterior to prostate; secrete mucus contributing to semen (Mammals)</a:t>
            </a:r>
          </a:p>
        </p:txBody>
      </p:sp>
    </p:spTree>
    <p:extLst>
      <p:ext uri="{BB962C8B-B14F-4D97-AF65-F5344CB8AC3E}">
        <p14:creationId xmlns:p14="http://schemas.microsoft.com/office/powerpoint/2010/main" val="11704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ople.usd.edu/~dlswanso/histo/pics/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1" b="7138"/>
          <a:stretch/>
        </p:blipFill>
        <p:spPr bwMode="auto">
          <a:xfrm>
            <a:off x="304800" y="-162569"/>
            <a:ext cx="5943600" cy="70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0321" y="2514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Male Genital Ducts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and Genital Glands in Mammals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Cloaca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Common chamber receiving input from digestive, excretory and reproductive systems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Opens to exterior of body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Found in all vertebrates except mammals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Arises embryonically from hindgut endoderm and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proctodeal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(skin) ectoderm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Presence of cloaca is primitive condition for vertebrates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Occurs in most primitive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gnathostomes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Persists in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embyros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of almost all vertebrates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Cloaca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Divided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into 3 regions:</a:t>
            </a:r>
          </a:p>
          <a:p>
            <a:pPr lvl="1"/>
            <a:r>
              <a:rPr lang="en-US" u="sng" dirty="0" err="1">
                <a:solidFill>
                  <a:schemeClr val="bg1"/>
                </a:solidFill>
                <a:latin typeface="Calibri" pitchFamily="34" charset="0"/>
              </a:rPr>
              <a:t>Coprodeum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= anterior region, receives excrement from digestive tract.</a:t>
            </a:r>
          </a:p>
          <a:p>
            <a:pPr lvl="1"/>
            <a:r>
              <a:rPr lang="en-US" u="sng" dirty="0" err="1">
                <a:solidFill>
                  <a:schemeClr val="bg1"/>
                </a:solidFill>
                <a:latin typeface="Calibri" pitchFamily="34" charset="0"/>
              </a:rPr>
              <a:t>Urodeum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= middle region, receives waste from urinary system and gametes from reproductive system.</a:t>
            </a:r>
          </a:p>
          <a:p>
            <a:pPr lvl="1"/>
            <a:r>
              <a:rPr lang="en-US" u="sng" dirty="0" err="1">
                <a:solidFill>
                  <a:schemeClr val="bg1"/>
                </a:solidFill>
                <a:latin typeface="Calibri" pitchFamily="34" charset="0"/>
              </a:rPr>
              <a:t>Proctodeum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= posterior region, stores digestive and excretory system waste; closed by a muscular sphincter posteriorly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Absent in some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Chondrichthyes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(ratfishes), ray-finned fishes,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coelocanth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and most placental mammals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Loss in these groups independently derived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ar40584_14_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-152400"/>
            <a:ext cx="4221055" cy="727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981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14.47 </a:t>
            </a:r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 err="1" smtClean="0">
                <a:solidFill>
                  <a:srgbClr val="FFFF00"/>
                </a:solidFill>
              </a:rPr>
              <a:t>Cloacal</a:t>
            </a:r>
            <a:r>
              <a:rPr lang="en-US" sz="2400" dirty="0" smtClean="0">
                <a:solidFill>
                  <a:srgbClr val="FFFF00"/>
                </a:solidFill>
              </a:rPr>
              <a:t> structure in different vertebrates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ar40584_14_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0488"/>
            <a:ext cx="4538830" cy="69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981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14.50 </a:t>
            </a:r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 err="1" smtClean="0">
                <a:solidFill>
                  <a:srgbClr val="FFFF00"/>
                </a:solidFill>
              </a:rPr>
              <a:t>Urogential</a:t>
            </a:r>
            <a:r>
              <a:rPr lang="en-US" sz="2400" dirty="0" smtClean="0">
                <a:solidFill>
                  <a:srgbClr val="FFFF00"/>
                </a:solidFill>
              </a:rPr>
              <a:t> sinus derivatives in placental mammals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Gonad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Eventually, a </a:t>
            </a:r>
            <a:r>
              <a:rPr lang="en-US" i="1" dirty="0" smtClean="0">
                <a:solidFill>
                  <a:schemeClr val="bg1"/>
                </a:solidFill>
              </a:rPr>
              <a:t>sexual stage </a:t>
            </a:r>
            <a:r>
              <a:rPr lang="en-US" dirty="0" smtClean="0">
                <a:solidFill>
                  <a:schemeClr val="bg1"/>
                </a:solidFill>
              </a:rPr>
              <a:t>follows the indifferent stage, where the gonad is locked into a fate as either ovary or testis.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sexual stage, only ducts and accessory structures of one sex will continue development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Non-pertinent structures of the opposite sex will cease development and in some cases regress. In other cases, development stops but rudiments persist in adults.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Male Gonad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Primary sex cords (medulla) hollow out to form seminiferous tubules.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Lined by germinal epithelium in which primordial germ cells reside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Cortex regresses to mesothelium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Tunica </a:t>
            </a:r>
            <a:r>
              <a:rPr lang="en-US" dirty="0" err="1" smtClean="0">
                <a:solidFill>
                  <a:schemeClr val="bg1"/>
                </a:solidFill>
              </a:rPr>
              <a:t>albuginea</a:t>
            </a:r>
            <a:r>
              <a:rPr lang="en-US" dirty="0" smtClean="0">
                <a:solidFill>
                  <a:schemeClr val="bg1"/>
                </a:solidFill>
              </a:rPr>
              <a:t> becomes vascularized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Tissue lying between primary sex cords develops into interstitial tissue containing Leydig cells (secrete testosterone)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Female Gonad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Germinal epithelium (cortex) thickens as secondary sex cords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Primordial germ cells lie between cords and become surrounded by cells from the cords to form </a:t>
            </a:r>
            <a:r>
              <a:rPr lang="en-US" i="1" dirty="0" smtClean="0">
                <a:solidFill>
                  <a:schemeClr val="bg1"/>
                </a:solidFill>
              </a:rPr>
              <a:t>ovarian follicles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Medulla largely degenerates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Tunica </a:t>
            </a:r>
            <a:r>
              <a:rPr lang="en-US" dirty="0" err="1" smtClean="0">
                <a:solidFill>
                  <a:schemeClr val="bg1"/>
                </a:solidFill>
              </a:rPr>
              <a:t>albuginea</a:t>
            </a:r>
            <a:r>
              <a:rPr lang="en-US" dirty="0" smtClean="0">
                <a:solidFill>
                  <a:schemeClr val="bg1"/>
                </a:solidFill>
              </a:rPr>
              <a:t> largely degenerates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316468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Figure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14.19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5" descr="kar40584_14_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95250"/>
            <a:ext cx="42576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Gonad Development 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Bipotential</a:t>
            </a:r>
            <a:r>
              <a:rPr lang="en-US" dirty="0" smtClean="0">
                <a:solidFill>
                  <a:schemeClr val="bg1"/>
                </a:solidFill>
              </a:rPr>
              <a:t> early on – can develop into gonad for either gender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Male: medulla predominates, cortex regresses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Female: Cortex predominates, medulla regresses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Differentiation depends on the environment of development (e.g., temperature, hormones)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Gonad Development 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/>
          </a:bodyPr>
          <a:lstStyle/>
          <a:p>
            <a:r>
              <a:rPr lang="en-US" sz="3500" u="sng" dirty="0" smtClean="0">
                <a:solidFill>
                  <a:schemeClr val="bg1"/>
                </a:solidFill>
              </a:rPr>
              <a:t>Gonad development experiments </a:t>
            </a:r>
            <a:r>
              <a:rPr lang="en-US" sz="35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If transplant germ cells from the gonad of one gender to the other </a:t>
            </a:r>
            <a:r>
              <a:rPr lang="en-US" sz="3000" dirty="0" smtClean="0">
                <a:solidFill>
                  <a:schemeClr val="bg1"/>
                </a:solidFill>
                <a:sym typeface="Symbol"/>
              </a:rPr>
              <a:t> germ cells differentiate according to the gonad to which they were transplanted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Elimination of one component may cause differentiation of the other:</a:t>
            </a:r>
          </a:p>
          <a:p>
            <a:pPr lvl="1"/>
            <a:r>
              <a:rPr lang="en-US" sz="2600" b="1" i="1" dirty="0" smtClean="0">
                <a:solidFill>
                  <a:schemeClr val="bg1"/>
                </a:solidFill>
              </a:rPr>
              <a:t>Toads</a:t>
            </a:r>
            <a:r>
              <a:rPr lang="en-US" sz="2600" dirty="0" smtClean="0">
                <a:solidFill>
                  <a:schemeClr val="bg1"/>
                </a:solidFill>
              </a:rPr>
              <a:t> – adult males retain portions of cortex. If testes removed cortex develops into ovaries capable of producing fertile eggs.</a:t>
            </a:r>
          </a:p>
          <a:p>
            <a:pPr lvl="1"/>
            <a:r>
              <a:rPr lang="en-US" sz="2600" b="1" i="1" dirty="0" smtClean="0">
                <a:solidFill>
                  <a:schemeClr val="bg1"/>
                </a:solidFill>
              </a:rPr>
              <a:t>Chickens</a:t>
            </a:r>
            <a:r>
              <a:rPr lang="en-US" sz="2600" dirty="0" smtClean="0">
                <a:solidFill>
                  <a:schemeClr val="bg1"/>
                </a:solidFill>
              </a:rPr>
              <a:t> – Only left ovary forms functional ovary, right is rudimentary (consists of undifferentiated medulla tissue). If left ovary removed, rudimentary right ovary forms testis.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1593</Words>
  <Application>Microsoft Office PowerPoint</Application>
  <PresentationFormat>On-screen Show (4:3)</PresentationFormat>
  <Paragraphs>159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Reproductive System</vt:lpstr>
      <vt:lpstr>PowerPoint Presentation</vt:lpstr>
      <vt:lpstr>Gonad Development</vt:lpstr>
      <vt:lpstr>Gonad Development</vt:lpstr>
      <vt:lpstr>Male Gonad Development</vt:lpstr>
      <vt:lpstr>Female Gonad Development</vt:lpstr>
      <vt:lpstr>PowerPoint Presentation</vt:lpstr>
      <vt:lpstr>Gonad Development Summary</vt:lpstr>
      <vt:lpstr>Gonad Development Summary</vt:lpstr>
      <vt:lpstr>Location of Gonads Within Body</vt:lpstr>
      <vt:lpstr>Location of Gonads Within Body</vt:lpstr>
      <vt:lpstr>Reproductive Tract Development</vt:lpstr>
      <vt:lpstr>Reproductive Tract Development</vt:lpstr>
      <vt:lpstr>PowerPoint Presentation</vt:lpstr>
      <vt:lpstr>PowerPoint Presentation</vt:lpstr>
      <vt:lpstr>Adult Genital Ducts</vt:lpstr>
      <vt:lpstr>Adult Genital Ducts</vt:lpstr>
      <vt:lpstr>Oviduct and Derivatives</vt:lpstr>
      <vt:lpstr>PowerPoint Presentation</vt:lpstr>
      <vt:lpstr>PowerPoint Presentation</vt:lpstr>
      <vt:lpstr>Specialized Regions of Oviduct</vt:lpstr>
      <vt:lpstr>PowerPoint Presentation</vt:lpstr>
      <vt:lpstr>Specialized Conditions of Oviduct</vt:lpstr>
      <vt:lpstr>Uterine Types in Mammals</vt:lpstr>
      <vt:lpstr>PowerPoint Presentation</vt:lpstr>
      <vt:lpstr>Male Genital Duct System</vt:lpstr>
      <vt:lpstr>Male Genital Duct System</vt:lpstr>
      <vt:lpstr>Male Genital Duct System</vt:lpstr>
      <vt:lpstr>PowerPoint Presentation</vt:lpstr>
      <vt:lpstr>Regionalization of Male Tract</vt:lpstr>
      <vt:lpstr>PowerPoint Presentation</vt:lpstr>
      <vt:lpstr>Accessory Structures of Vas Deferens</vt:lpstr>
      <vt:lpstr>PowerPoint Presentation</vt:lpstr>
      <vt:lpstr>Cloaca</vt:lpstr>
      <vt:lpstr>Cloaca</vt:lpstr>
      <vt:lpstr>PowerPoint Presentation</vt:lpstr>
      <vt:lpstr>PowerPoint Presentation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linklab</dc:creator>
  <cp:lastModifiedBy>linklab</cp:lastModifiedBy>
  <cp:revision>39</cp:revision>
  <dcterms:created xsi:type="dcterms:W3CDTF">2011-04-11T15:22:42Z</dcterms:created>
  <dcterms:modified xsi:type="dcterms:W3CDTF">2011-04-14T15:46:14Z</dcterms:modified>
</cp:coreProperties>
</file>