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578" r:id="rId2"/>
    <p:sldId id="580" r:id="rId3"/>
    <p:sldId id="581" r:id="rId4"/>
    <p:sldId id="582" r:id="rId5"/>
    <p:sldId id="436" r:id="rId6"/>
    <p:sldId id="585" r:id="rId7"/>
    <p:sldId id="584" r:id="rId8"/>
    <p:sldId id="631" r:id="rId9"/>
    <p:sldId id="492" r:id="rId10"/>
    <p:sldId id="607" r:id="rId11"/>
    <p:sldId id="573" r:id="rId12"/>
    <p:sldId id="574" r:id="rId13"/>
    <p:sldId id="597" r:id="rId14"/>
    <p:sldId id="598" r:id="rId15"/>
    <p:sldId id="599" r:id="rId16"/>
    <p:sldId id="600" r:id="rId17"/>
    <p:sldId id="601" r:id="rId18"/>
    <p:sldId id="602" r:id="rId19"/>
    <p:sldId id="603" r:id="rId20"/>
    <p:sldId id="604" r:id="rId21"/>
    <p:sldId id="605" r:id="rId22"/>
    <p:sldId id="606" r:id="rId23"/>
    <p:sldId id="586" r:id="rId24"/>
    <p:sldId id="587" r:id="rId25"/>
    <p:sldId id="588" r:id="rId26"/>
    <p:sldId id="589" r:id="rId27"/>
    <p:sldId id="665" r:id="rId28"/>
    <p:sldId id="660" r:id="rId29"/>
    <p:sldId id="652" r:id="rId30"/>
    <p:sldId id="653" r:id="rId31"/>
    <p:sldId id="654" r:id="rId32"/>
    <p:sldId id="655" r:id="rId33"/>
    <p:sldId id="656" r:id="rId34"/>
    <p:sldId id="626" r:id="rId35"/>
    <p:sldId id="608" r:id="rId36"/>
    <p:sldId id="610" r:id="rId37"/>
    <p:sldId id="611" r:id="rId38"/>
    <p:sldId id="612" r:id="rId39"/>
    <p:sldId id="613" r:id="rId40"/>
    <p:sldId id="614" r:id="rId41"/>
    <p:sldId id="615" r:id="rId42"/>
    <p:sldId id="616" r:id="rId43"/>
    <p:sldId id="617" r:id="rId44"/>
    <p:sldId id="618" r:id="rId45"/>
    <p:sldId id="619" r:id="rId46"/>
    <p:sldId id="620" r:id="rId47"/>
    <p:sldId id="621" r:id="rId48"/>
    <p:sldId id="592" r:id="rId49"/>
    <p:sldId id="593" r:id="rId50"/>
    <p:sldId id="594" r:id="rId51"/>
    <p:sldId id="527" r:id="rId52"/>
    <p:sldId id="528" r:id="rId53"/>
    <p:sldId id="529" r:id="rId54"/>
    <p:sldId id="530" r:id="rId55"/>
    <p:sldId id="622" r:id="rId56"/>
    <p:sldId id="671" r:id="rId57"/>
    <p:sldId id="635" r:id="rId58"/>
    <p:sldId id="636" r:id="rId59"/>
    <p:sldId id="637" r:id="rId60"/>
    <p:sldId id="526" r:id="rId61"/>
    <p:sldId id="627" r:id="rId62"/>
    <p:sldId id="446" r:id="rId63"/>
    <p:sldId id="571" r:id="rId64"/>
    <p:sldId id="572" r:id="rId65"/>
    <p:sldId id="633" r:id="rId66"/>
    <p:sldId id="634" r:id="rId67"/>
    <p:sldId id="565" r:id="rId68"/>
    <p:sldId id="566" r:id="rId69"/>
    <p:sldId id="567" r:id="rId70"/>
    <p:sldId id="568" r:id="rId71"/>
    <p:sldId id="569" r:id="rId72"/>
    <p:sldId id="570" r:id="rId73"/>
    <p:sldId id="544" r:id="rId74"/>
    <p:sldId id="545" r:id="rId75"/>
    <p:sldId id="546" r:id="rId76"/>
    <p:sldId id="547" r:id="rId77"/>
    <p:sldId id="623" r:id="rId78"/>
    <p:sldId id="648" r:id="rId79"/>
    <p:sldId id="666" r:id="rId80"/>
    <p:sldId id="667" r:id="rId81"/>
    <p:sldId id="668" r:id="rId82"/>
    <p:sldId id="669" r:id="rId83"/>
    <p:sldId id="624" r:id="rId84"/>
    <p:sldId id="442" r:id="rId85"/>
    <p:sldId id="629" r:id="rId86"/>
    <p:sldId id="670" r:id="rId87"/>
    <p:sldId id="630" r:id="rId88"/>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B900"/>
    <a:srgbClr val="FFBC3A"/>
    <a:srgbClr val="91867C"/>
    <a:srgbClr val="E86A56"/>
    <a:srgbClr val="4D5A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64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563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AF0880DE-F4A4-E343-B2A3-E47461CADEB0}" type="slidenum">
              <a:rPr lang="en-US"/>
              <a:pPr>
                <a:defRPr/>
              </a:pPr>
              <a:t>‹#›</a:t>
            </a:fld>
            <a:endParaRPr lang="en-US"/>
          </a:p>
        </p:txBody>
      </p:sp>
    </p:spTree>
    <p:extLst>
      <p:ext uri="{BB962C8B-B14F-4D97-AF65-F5344CB8AC3E}">
        <p14:creationId xmlns:p14="http://schemas.microsoft.com/office/powerpoint/2010/main" val="26641750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defRPr/>
            </a:pPr>
            <a:fld id="{5E786B42-0DC7-2240-90A2-D34B16F37C02}" type="slidenum">
              <a:rPr lang="en-US" sz="1200" smtClean="0">
                <a:cs typeface="+mn-cs"/>
              </a:rPr>
              <a:pPr algn="r" eaLnBrk="1" hangingPunct="1">
                <a:defRPr/>
              </a:pPr>
              <a:t>5</a:t>
            </a:fld>
            <a:endParaRPr lang="en-US" sz="1200" smtClean="0">
              <a:cs typeface="+mn-cs"/>
            </a:endParaRPr>
          </a:p>
        </p:txBody>
      </p:sp>
      <p:sp>
        <p:nvSpPr>
          <p:cNvPr id="60419" name="Rectangle 2"/>
          <p:cNvSpPr>
            <a:spLocks noGrp="1" noRot="1" noChangeAspect="1" noChangeArrowheads="1" noTextEdit="1"/>
          </p:cNvSpPr>
          <p:nvPr>
            <p:ph type="sldImg"/>
          </p:nvPr>
        </p:nvSpPr>
        <p:spPr>
          <a:xfrm>
            <a:off x="1144588" y="684213"/>
            <a:ext cx="4572000" cy="3429000"/>
          </a:xfrm>
          <a:ln/>
        </p:spPr>
      </p:sp>
      <p:sp>
        <p:nvSpPr>
          <p:cNvPr id="60420" name="Rectangle 3"/>
          <p:cNvSpPr>
            <a:spLocks noGrp="1" noChangeArrowheads="1"/>
          </p:cNvSpPr>
          <p:nvPr>
            <p:ph type="body" idx="1"/>
          </p:nvPr>
        </p:nvSpPr>
        <p:spPr>
          <a:xfrm>
            <a:off x="685800" y="4343400"/>
            <a:ext cx="5486400" cy="4116388"/>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24" tIns="45713" rIns="91424" bIns="45713"/>
          <a:lstStyle/>
          <a:p>
            <a:pPr eaLnBrk="1" hangingPunct="1">
              <a:spcBef>
                <a:spcPct val="0"/>
              </a:spcBef>
              <a:defRPr/>
            </a:pPr>
            <a:endParaRPr lang="en-US">
              <a:cs typeface="+mn-cs"/>
            </a:endParaRPr>
          </a:p>
        </p:txBody>
      </p:sp>
    </p:spTree>
    <p:extLst>
      <p:ext uri="{BB962C8B-B14F-4D97-AF65-F5344CB8AC3E}">
        <p14:creationId xmlns:p14="http://schemas.microsoft.com/office/powerpoint/2010/main" val="3736410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defRPr/>
            </a:pPr>
            <a:fld id="{4577FF7E-3D22-A04F-BB8C-6839E978226E}" type="slidenum">
              <a:rPr lang="en-US" sz="1200" smtClean="0">
                <a:cs typeface="+mn-cs"/>
              </a:rPr>
              <a:pPr algn="r" eaLnBrk="1" hangingPunct="1">
                <a:defRPr/>
              </a:pPr>
              <a:t>15</a:t>
            </a:fld>
            <a:endParaRPr lang="en-US" sz="1200" smtClean="0">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a:cs typeface="+mn-cs"/>
              </a:rPr>
              <a:t>A low gutteral snore-like rattle, which has been compared to a small motor boat engine. </a:t>
            </a:r>
          </a:p>
        </p:txBody>
      </p:sp>
    </p:spTree>
    <p:extLst>
      <p:ext uri="{BB962C8B-B14F-4D97-AF65-F5344CB8AC3E}">
        <p14:creationId xmlns:p14="http://schemas.microsoft.com/office/powerpoint/2010/main" val="210139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62892410-EF64-624B-8379-F15795F55106}" type="slidenum">
              <a:rPr lang="en-US" sz="1200" smtClean="0"/>
              <a:pPr eaLnBrk="1" hangingPunct="1">
                <a:defRPr/>
              </a:pPr>
              <a:t>17</a:t>
            </a:fld>
            <a:endParaRPr lang="en-US" sz="120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39892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cs typeface="+mn-cs"/>
            </a:endParaRPr>
          </a:p>
        </p:txBody>
      </p:sp>
      <p:sp>
        <p:nvSpPr>
          <p:cNvPr id="9114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04CDF974-A5D6-D843-821E-B7705B40DCCB}" type="slidenum">
              <a:rPr lang="en-US" sz="1200" smtClean="0"/>
              <a:pPr eaLnBrk="1" hangingPunct="1">
                <a:defRPr/>
              </a:pPr>
              <a:t>19</a:t>
            </a:fld>
            <a:endParaRPr lang="en-US" sz="1200" smtClean="0"/>
          </a:p>
        </p:txBody>
      </p:sp>
    </p:spTree>
    <p:extLst>
      <p:ext uri="{BB962C8B-B14F-4D97-AF65-F5344CB8AC3E}">
        <p14:creationId xmlns:p14="http://schemas.microsoft.com/office/powerpoint/2010/main" val="2559720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FFA778AB-AB24-AF4B-8F57-4EF50255DFE6}" type="slidenum">
              <a:rPr lang="en-US" sz="1200" smtClean="0"/>
              <a:pPr eaLnBrk="1" hangingPunct="1">
                <a:defRPr/>
              </a:pPr>
              <a:t>35</a:t>
            </a:fld>
            <a:endParaRPr lang="en-US" sz="120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a:cs typeface="+mn-cs"/>
              </a:rPr>
              <a:t>- Body size, size and shape of toe pads, and how arboreal varies among species</a:t>
            </a:r>
          </a:p>
        </p:txBody>
      </p:sp>
    </p:spTree>
    <p:extLst>
      <p:ext uri="{BB962C8B-B14F-4D97-AF65-F5344CB8AC3E}">
        <p14:creationId xmlns:p14="http://schemas.microsoft.com/office/powerpoint/2010/main" val="2691241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A59DCF5C-803A-9349-8054-098DC0CDCEDB}" type="slidenum">
              <a:rPr lang="en-US" sz="1200" smtClean="0"/>
              <a:pPr eaLnBrk="1" hangingPunct="1">
                <a:defRPr/>
              </a:pPr>
              <a:t>36</a:t>
            </a:fld>
            <a:endParaRPr lang="en-US" sz="120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710924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96BCF23D-22A0-794E-84A5-8518D415F75F}" type="slidenum">
              <a:rPr lang="en-US" sz="1200" smtClean="0"/>
              <a:pPr eaLnBrk="1" hangingPunct="1">
                <a:defRPr/>
              </a:pPr>
              <a:t>37</a:t>
            </a:fld>
            <a:endParaRPr 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606892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DF83E6CB-56DB-5E44-AF88-8319D8C03FC7}" type="slidenum">
              <a:rPr lang="en-US" sz="1200" smtClean="0"/>
              <a:pPr eaLnBrk="1" hangingPunct="1">
                <a:defRPr/>
              </a:pPr>
              <a:t>38</a:t>
            </a:fld>
            <a:endParaRPr lang="en-US" sz="120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a:cs typeface="+mn-cs"/>
              </a:rPr>
              <a:t>Three subspecies of northern cricket frogs are recognized: Blanchard's (</a:t>
            </a:r>
            <a:r>
              <a:rPr lang="en-US" i="1">
                <a:cs typeface="+mn-cs"/>
              </a:rPr>
              <a:t>A</a:t>
            </a:r>
            <a:r>
              <a:rPr lang="en-US">
                <a:cs typeface="+mn-cs"/>
              </a:rPr>
              <a:t>. </a:t>
            </a:r>
            <a:r>
              <a:rPr lang="en-US" i="1">
                <a:cs typeface="+mn-cs"/>
              </a:rPr>
              <a:t>c</a:t>
            </a:r>
            <a:r>
              <a:rPr lang="en-US">
                <a:cs typeface="+mn-cs"/>
              </a:rPr>
              <a:t>. </a:t>
            </a:r>
            <a:r>
              <a:rPr lang="en-US" i="1">
                <a:cs typeface="+mn-cs"/>
              </a:rPr>
              <a:t>blanchardi</a:t>
            </a:r>
            <a:r>
              <a:rPr lang="en-US">
                <a:cs typeface="+mn-cs"/>
              </a:rPr>
              <a:t>), eastern (</a:t>
            </a:r>
            <a:r>
              <a:rPr lang="en-US" i="1">
                <a:cs typeface="+mn-cs"/>
              </a:rPr>
              <a:t>A</a:t>
            </a:r>
            <a:r>
              <a:rPr lang="en-US">
                <a:cs typeface="+mn-cs"/>
              </a:rPr>
              <a:t>. </a:t>
            </a:r>
            <a:r>
              <a:rPr lang="en-US" i="1">
                <a:cs typeface="+mn-cs"/>
              </a:rPr>
              <a:t>c</a:t>
            </a:r>
            <a:r>
              <a:rPr lang="en-US">
                <a:cs typeface="+mn-cs"/>
              </a:rPr>
              <a:t>. </a:t>
            </a:r>
            <a:r>
              <a:rPr lang="en-US" i="1">
                <a:cs typeface="+mn-cs"/>
              </a:rPr>
              <a:t>crepitans</a:t>
            </a:r>
            <a:r>
              <a:rPr lang="en-US">
                <a:cs typeface="+mn-cs"/>
              </a:rPr>
              <a:t>), and coastal (</a:t>
            </a:r>
            <a:r>
              <a:rPr lang="en-US" i="1">
                <a:cs typeface="+mn-cs"/>
              </a:rPr>
              <a:t>A</a:t>
            </a:r>
            <a:r>
              <a:rPr lang="en-US">
                <a:cs typeface="+mn-cs"/>
              </a:rPr>
              <a:t>. </a:t>
            </a:r>
            <a:r>
              <a:rPr lang="en-US" i="1">
                <a:cs typeface="+mn-cs"/>
              </a:rPr>
              <a:t>c</a:t>
            </a:r>
            <a:r>
              <a:rPr lang="en-US">
                <a:cs typeface="+mn-cs"/>
              </a:rPr>
              <a:t>. </a:t>
            </a:r>
            <a:r>
              <a:rPr lang="en-US" i="1">
                <a:cs typeface="+mn-cs"/>
              </a:rPr>
              <a:t>paludicola</a:t>
            </a:r>
            <a:r>
              <a:rPr lang="en-US">
                <a:cs typeface="+mn-cs"/>
              </a:rPr>
              <a:t>). Blanchard's cricket frogs are represented in the West and Midwest; eastern cricket frogs are found in east Texas, the Gulf Coast and southern forest regions, and the Piedmont north to New York; coastal cricket frogs are found in the Gulf Coast region of western Louisiana and eastern Texas. </a:t>
            </a:r>
          </a:p>
        </p:txBody>
      </p:sp>
    </p:spTree>
    <p:extLst>
      <p:ext uri="{BB962C8B-B14F-4D97-AF65-F5344CB8AC3E}">
        <p14:creationId xmlns:p14="http://schemas.microsoft.com/office/powerpoint/2010/main" val="11824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FC90113F-E9B0-1C4B-AC33-1458B1BEA847}" type="slidenum">
              <a:rPr lang="en-US" sz="1200" smtClean="0"/>
              <a:pPr eaLnBrk="1" hangingPunct="1">
                <a:defRPr/>
              </a:pPr>
              <a:t>49</a:t>
            </a:fld>
            <a:endParaRPr lang="en-US" sz="1200"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728490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A5184F7F-4D45-0948-A751-6B80AE101704}" type="slidenum">
              <a:rPr lang="en-US" sz="1200" smtClean="0"/>
              <a:pPr eaLnBrk="1" hangingPunct="1">
                <a:defRPr/>
              </a:pPr>
              <a:t>50</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967114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80E5F06C-9C90-5F4B-A986-6800713ACD3B}" type="slidenum">
              <a:rPr lang="en-US" sz="1200" smtClean="0"/>
              <a:pPr eaLnBrk="1" hangingPunct="1">
                <a:defRPr/>
              </a:pPr>
              <a:t>51</a:t>
            </a:fld>
            <a:endParaRPr lang="en-US"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buFontTx/>
              <a:buChar char="•"/>
              <a:defRPr/>
            </a:pPr>
            <a:r>
              <a:rPr lang="en-US" b="1">
                <a:cs typeface="+mn-cs"/>
              </a:rPr>
              <a:t> </a:t>
            </a:r>
            <a:r>
              <a:rPr lang="en-US">
                <a:cs typeface="+mn-cs"/>
              </a:rPr>
              <a:t>Monitoring for advertisement calls, but be aware of other types so not to mistake for an alternate species.</a:t>
            </a:r>
            <a:r>
              <a:rPr lang="en-US" b="1" u="sng">
                <a:cs typeface="+mn-cs"/>
              </a:rPr>
              <a:t> </a:t>
            </a:r>
          </a:p>
          <a:p>
            <a:pPr eaLnBrk="1" hangingPunct="1">
              <a:buFontTx/>
              <a:buChar char="•"/>
              <a:defRPr/>
            </a:pPr>
            <a:r>
              <a:rPr lang="en-US" b="1" u="sng">
                <a:cs typeface="+mn-cs"/>
              </a:rPr>
              <a:t>Advertisement call</a:t>
            </a:r>
            <a:r>
              <a:rPr lang="en-US">
                <a:cs typeface="+mn-cs"/>
              </a:rPr>
              <a:t> – made by males, it is the dominant sound heard during the breeding season and is usually quite loud. It is distinctive for each species and presumably advertises the male</a:t>
            </a:r>
            <a:r>
              <a:rPr lang="ja-JP" altLang="en-US">
                <a:cs typeface="+mn-cs"/>
              </a:rPr>
              <a:t>’</a:t>
            </a:r>
            <a:r>
              <a:rPr lang="en-US">
                <a:cs typeface="+mn-cs"/>
              </a:rPr>
              <a:t>s presence to other members of its species, defining calling sites and attracting females to the breeding area. The call of an individual male</a:t>
            </a:r>
            <a:r>
              <a:rPr lang="ja-JP" altLang="en-US">
                <a:cs typeface="+mn-cs"/>
              </a:rPr>
              <a:t>’</a:t>
            </a:r>
            <a:r>
              <a:rPr lang="en-US">
                <a:cs typeface="+mn-cs"/>
              </a:rPr>
              <a:t>s call probably influences his attractiveness to females (White &amp; White 2002 – Amphibians and Reptiles of Delmarva)</a:t>
            </a:r>
          </a:p>
          <a:p>
            <a:pPr eaLnBrk="1" hangingPunct="1">
              <a:buFontTx/>
              <a:buChar char="•"/>
              <a:defRPr/>
            </a:pPr>
            <a:r>
              <a:rPr lang="en-US" b="1" u="sng">
                <a:solidFill>
                  <a:schemeClr val="bg1"/>
                </a:solidFill>
                <a:cs typeface="+mn-cs"/>
              </a:rPr>
              <a:t>Rain call</a:t>
            </a:r>
            <a:r>
              <a:rPr lang="en-US" i="1">
                <a:solidFill>
                  <a:schemeClr val="bg1"/>
                </a:solidFill>
                <a:cs typeface="+mn-cs"/>
              </a:rPr>
              <a:t> – </a:t>
            </a:r>
            <a:r>
              <a:rPr lang="en-US">
                <a:solidFill>
                  <a:schemeClr val="bg1"/>
                </a:solidFill>
                <a:cs typeface="+mn-cs"/>
              </a:rPr>
              <a:t>Usually a weak version of the advertisement call, typically following rain events outside the breeding season.</a:t>
            </a:r>
          </a:p>
          <a:p>
            <a:pPr eaLnBrk="1" hangingPunct="1">
              <a:buFontTx/>
              <a:buChar char="•"/>
              <a:defRPr/>
            </a:pPr>
            <a:r>
              <a:rPr lang="en-US" b="1" u="sng">
                <a:solidFill>
                  <a:schemeClr val="bg1"/>
                </a:solidFill>
                <a:cs typeface="+mn-cs"/>
              </a:rPr>
              <a:t>Release call</a:t>
            </a:r>
            <a:r>
              <a:rPr lang="en-US" b="1">
                <a:solidFill>
                  <a:schemeClr val="bg1"/>
                </a:solidFill>
                <a:cs typeface="+mn-cs"/>
              </a:rPr>
              <a:t> – </a:t>
            </a:r>
            <a:r>
              <a:rPr lang="en-US">
                <a:solidFill>
                  <a:schemeClr val="bg1"/>
                </a:solidFill>
                <a:cs typeface="+mn-cs"/>
              </a:rPr>
              <a:t>often a chirp-like sound, usually accompanied by body vibrations, emitted mostly by males to discourage other males that are mistakenly attempting to mount them or by females that are trying to thwart or terminate mating (most often the former).</a:t>
            </a:r>
          </a:p>
          <a:p>
            <a:pPr eaLnBrk="1" hangingPunct="1">
              <a:buFontTx/>
              <a:buChar char="•"/>
              <a:defRPr/>
            </a:pPr>
            <a:r>
              <a:rPr lang="en-US" b="1" u="sng">
                <a:solidFill>
                  <a:schemeClr val="bg1"/>
                </a:solidFill>
                <a:cs typeface="+mn-cs"/>
              </a:rPr>
              <a:t>Alarm call</a:t>
            </a:r>
            <a:r>
              <a:rPr lang="en-US">
                <a:solidFill>
                  <a:schemeClr val="bg1"/>
                </a:solidFill>
                <a:cs typeface="+mn-cs"/>
              </a:rPr>
              <a:t> – a loud squeak emitted as a frog attempts to escape a predator.</a:t>
            </a:r>
          </a:p>
          <a:p>
            <a:pPr eaLnBrk="1" hangingPunct="1">
              <a:buFontTx/>
              <a:buChar char="•"/>
              <a:defRPr/>
            </a:pPr>
            <a:r>
              <a:rPr lang="en-US" b="1" u="sng">
                <a:solidFill>
                  <a:schemeClr val="bg1"/>
                </a:solidFill>
                <a:cs typeface="+mn-cs"/>
              </a:rPr>
              <a:t>Aggressive call</a:t>
            </a:r>
            <a:r>
              <a:rPr lang="en-US">
                <a:solidFill>
                  <a:schemeClr val="bg1"/>
                </a:solidFill>
                <a:cs typeface="+mn-cs"/>
              </a:rPr>
              <a:t> – Often a grunt, growl, or trill sounded by a male when defending a calling site, made typically in head-to-head encounters </a:t>
            </a:r>
            <a:endParaRPr lang="en-US" b="1">
              <a:solidFill>
                <a:schemeClr val="bg1"/>
              </a:solidFill>
              <a:cs typeface="+mn-cs"/>
            </a:endParaRPr>
          </a:p>
          <a:p>
            <a:pPr eaLnBrk="1" hangingPunct="1">
              <a:buFontTx/>
              <a:buChar char="•"/>
              <a:defRPr/>
            </a:pPr>
            <a:endParaRPr lang="en-US" u="sng">
              <a:solidFill>
                <a:schemeClr val="bg1"/>
              </a:solidFill>
              <a:cs typeface="+mn-cs"/>
            </a:endParaRPr>
          </a:p>
          <a:p>
            <a:pPr eaLnBrk="1" hangingPunct="1">
              <a:buFontTx/>
              <a:buChar char="•"/>
              <a:defRPr/>
            </a:pPr>
            <a:endParaRPr lang="en-US" u="sng">
              <a:cs typeface="+mn-cs"/>
            </a:endParaRPr>
          </a:p>
        </p:txBody>
      </p:sp>
    </p:spTree>
    <p:extLst>
      <p:ext uri="{BB962C8B-B14F-4D97-AF65-F5344CB8AC3E}">
        <p14:creationId xmlns:p14="http://schemas.microsoft.com/office/powerpoint/2010/main" val="327512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Unprecedented worldwide declines due to global change</a:t>
            </a:r>
          </a:p>
          <a:p>
            <a:endParaRPr lang="en-US" smtClean="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9EB781-D615-4158-99DF-F47B8B6285F9}" type="slidenum">
              <a:rPr lang="en-US" smtClean="0"/>
              <a:pPr/>
              <a:t>6</a:t>
            </a:fld>
            <a:endParaRPr lang="en-US" smtClean="0"/>
          </a:p>
        </p:txBody>
      </p:sp>
    </p:spTree>
    <p:extLst>
      <p:ext uri="{BB962C8B-B14F-4D97-AF65-F5344CB8AC3E}">
        <p14:creationId xmlns:p14="http://schemas.microsoft.com/office/powerpoint/2010/main" val="77095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3122E78D-662D-D14B-A1D2-BEFCA9D90568}" type="slidenum">
              <a:rPr lang="en-US" sz="1200" smtClean="0"/>
              <a:pPr eaLnBrk="1" hangingPunct="1">
                <a:defRPr/>
              </a:pPr>
              <a:t>52</a:t>
            </a:fld>
            <a:endParaRPr lang="en-US" sz="120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u="sng">
              <a:cs typeface="+mn-cs"/>
            </a:endParaRPr>
          </a:p>
        </p:txBody>
      </p:sp>
    </p:spTree>
    <p:extLst>
      <p:ext uri="{BB962C8B-B14F-4D97-AF65-F5344CB8AC3E}">
        <p14:creationId xmlns:p14="http://schemas.microsoft.com/office/powerpoint/2010/main" val="4093963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3C83C072-DE7C-F443-B285-9A12A360B3C4}" type="slidenum">
              <a:rPr lang="en-US" sz="1200" smtClean="0"/>
              <a:pPr eaLnBrk="1" hangingPunct="1">
                <a:defRPr/>
              </a:pPr>
              <a:t>53</a:t>
            </a:fld>
            <a:endParaRPr lang="en-US" sz="120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26748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C4A45876-C8C5-074A-AFCE-39E435227D6F}" type="slidenum">
              <a:rPr lang="en-US" sz="1200" smtClean="0"/>
              <a:pPr eaLnBrk="1" hangingPunct="1">
                <a:defRPr/>
              </a:pPr>
              <a:t>54</a:t>
            </a:fld>
            <a:endParaRPr lang="en-US" sz="120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u="sng">
              <a:cs typeface="+mn-cs"/>
            </a:endParaRPr>
          </a:p>
        </p:txBody>
      </p:sp>
    </p:spTree>
    <p:extLst>
      <p:ext uri="{BB962C8B-B14F-4D97-AF65-F5344CB8AC3E}">
        <p14:creationId xmlns:p14="http://schemas.microsoft.com/office/powerpoint/2010/main" val="1609316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C4A45876-C8C5-074A-AFCE-39E435227D6F}" type="slidenum">
              <a:rPr lang="en-US" sz="1200" smtClean="0"/>
              <a:pPr eaLnBrk="1" hangingPunct="1">
                <a:defRPr/>
              </a:pPr>
              <a:t>55</a:t>
            </a:fld>
            <a:endParaRPr lang="en-US" sz="120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u="sng">
              <a:cs typeface="+mn-cs"/>
            </a:endParaRPr>
          </a:p>
        </p:txBody>
      </p:sp>
    </p:spTree>
    <p:extLst>
      <p:ext uri="{BB962C8B-B14F-4D97-AF65-F5344CB8AC3E}">
        <p14:creationId xmlns:p14="http://schemas.microsoft.com/office/powerpoint/2010/main" val="2656549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a:t>
            </a:r>
            <a:r>
              <a:rPr lang="en-US" baseline="0" dirty="0" smtClean="0"/>
              <a:t> Name?</a:t>
            </a:r>
            <a:endParaRPr lang="en-US" dirty="0"/>
          </a:p>
        </p:txBody>
      </p:sp>
      <p:sp>
        <p:nvSpPr>
          <p:cNvPr id="4" name="Slide Number Placeholder 3"/>
          <p:cNvSpPr>
            <a:spLocks noGrp="1"/>
          </p:cNvSpPr>
          <p:nvPr>
            <p:ph type="sldNum" sz="quarter" idx="10"/>
          </p:nvPr>
        </p:nvSpPr>
        <p:spPr/>
        <p:txBody>
          <a:bodyPr/>
          <a:lstStyle/>
          <a:p>
            <a:fld id="{422FD87E-93A3-484C-8EBF-5DA1EB573C89}" type="slidenum">
              <a:rPr lang="en-US" smtClean="0"/>
              <a:t>57</a:t>
            </a:fld>
            <a:endParaRPr lang="en-US"/>
          </a:p>
        </p:txBody>
      </p:sp>
    </p:spTree>
    <p:extLst>
      <p:ext uri="{BB962C8B-B14F-4D97-AF65-F5344CB8AC3E}">
        <p14:creationId xmlns:p14="http://schemas.microsoft.com/office/powerpoint/2010/main" val="2010273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“Fresh Breeze”?</a:t>
            </a:r>
          </a:p>
          <a:p>
            <a:r>
              <a:rPr lang="en-US" dirty="0" smtClean="0"/>
              <a:t>Why might </a:t>
            </a:r>
            <a:r>
              <a:rPr lang="en-US" dirty="0" err="1" smtClean="0"/>
              <a:t>precip</a:t>
            </a:r>
            <a:r>
              <a:rPr lang="en-US" baseline="0" dirty="0" smtClean="0"/>
              <a:t> or temperature be important?</a:t>
            </a:r>
            <a:endParaRPr lang="en-US" dirty="0"/>
          </a:p>
        </p:txBody>
      </p:sp>
      <p:sp>
        <p:nvSpPr>
          <p:cNvPr id="4" name="Slide Number Placeholder 3"/>
          <p:cNvSpPr>
            <a:spLocks noGrp="1"/>
          </p:cNvSpPr>
          <p:nvPr>
            <p:ph type="sldNum" sz="quarter" idx="10"/>
          </p:nvPr>
        </p:nvSpPr>
        <p:spPr/>
        <p:txBody>
          <a:bodyPr/>
          <a:lstStyle/>
          <a:p>
            <a:fld id="{422FD87E-93A3-484C-8EBF-5DA1EB573C89}" type="slidenum">
              <a:rPr lang="en-US" smtClean="0"/>
              <a:t>58</a:t>
            </a:fld>
            <a:endParaRPr lang="en-US"/>
          </a:p>
        </p:txBody>
      </p:sp>
    </p:spTree>
    <p:extLst>
      <p:ext uri="{BB962C8B-B14F-4D97-AF65-F5344CB8AC3E}">
        <p14:creationId xmlns:p14="http://schemas.microsoft.com/office/powerpoint/2010/main" val="421413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defRPr/>
            </a:pPr>
            <a:fld id="{F858751A-D80A-764C-B522-E051F7CBFC3F}" type="slidenum">
              <a:rPr lang="en-US" sz="1200" smtClean="0">
                <a:cs typeface="+mn-cs"/>
              </a:rPr>
              <a:pPr algn="r" eaLnBrk="1" hangingPunct="1">
                <a:defRPr/>
              </a:pPr>
              <a:t>60</a:t>
            </a:fld>
            <a:endParaRPr lang="en-US" sz="1200" smtClean="0">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cs typeface="+mn-cs"/>
            </a:endParaRPr>
          </a:p>
        </p:txBody>
      </p:sp>
    </p:spTree>
    <p:extLst>
      <p:ext uri="{BB962C8B-B14F-4D97-AF65-F5344CB8AC3E}">
        <p14:creationId xmlns:p14="http://schemas.microsoft.com/office/powerpoint/2010/main" val="1337416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defRPr/>
            </a:pPr>
            <a:fld id="{53A12517-C07A-234B-B62E-6D06A2A29266}" type="slidenum">
              <a:rPr lang="en-US" sz="1200" smtClean="0">
                <a:cs typeface="+mn-cs"/>
              </a:rPr>
              <a:pPr algn="r" eaLnBrk="1" hangingPunct="1">
                <a:defRPr/>
              </a:pPr>
              <a:t>62</a:t>
            </a:fld>
            <a:endParaRPr lang="en-US" sz="1200" smtClean="0">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u="sng">
                <a:cs typeface="+mn-cs"/>
              </a:rPr>
              <a:t>Hybridization</a:t>
            </a:r>
            <a:r>
              <a:rPr lang="en-US" b="1">
                <a:cs typeface="+mn-cs"/>
              </a:rPr>
              <a:t> among Fowler</a:t>
            </a:r>
            <a:r>
              <a:rPr lang="ja-JP" altLang="en-US" b="1">
                <a:cs typeface="+mn-cs"/>
              </a:rPr>
              <a:t>’</a:t>
            </a:r>
            <a:r>
              <a:rPr lang="en-US" b="1">
                <a:cs typeface="+mn-cs"/>
              </a:rPr>
              <a:t>s, Woodhouse</a:t>
            </a:r>
            <a:r>
              <a:rPr lang="ja-JP" altLang="en-US" b="1">
                <a:cs typeface="+mn-cs"/>
              </a:rPr>
              <a:t>’</a:t>
            </a:r>
            <a:r>
              <a:rPr lang="en-US" b="1">
                <a:cs typeface="+mn-cs"/>
              </a:rPr>
              <a:t>s, American, and Southern Toads sometimes make it impossible to identify these species by appearance alone – the distinct and unique call of each species becomes extremely important.</a:t>
            </a:r>
          </a:p>
        </p:txBody>
      </p:sp>
    </p:spTree>
    <p:extLst>
      <p:ext uri="{BB962C8B-B14F-4D97-AF65-F5344CB8AC3E}">
        <p14:creationId xmlns:p14="http://schemas.microsoft.com/office/powerpoint/2010/main" val="2130947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u="sng">
                <a:solidFill>
                  <a:schemeClr val="bg1"/>
                </a:solidFill>
                <a:cs typeface="+mn-cs"/>
              </a:rPr>
              <a:t>American Toad Range</a:t>
            </a:r>
            <a:r>
              <a:rPr lang="en-US">
                <a:solidFill>
                  <a:schemeClr val="bg1"/>
                </a:solidFill>
                <a:cs typeface="+mn-cs"/>
              </a:rPr>
              <a:t>: From Canada through New England, and the Appalachian Mountains; west from Georgia through Missouri</a:t>
            </a:r>
            <a:r>
              <a:rPr lang="en-US" u="sng">
                <a:solidFill>
                  <a:schemeClr val="bg1"/>
                </a:solidFill>
                <a:cs typeface="+mn-cs"/>
              </a:rPr>
              <a:t>.</a:t>
            </a:r>
          </a:p>
          <a:p>
            <a:pPr eaLnBrk="1" hangingPunct="1">
              <a:defRPr/>
            </a:pPr>
            <a:r>
              <a:rPr lang="en-US" b="1" u="sng">
                <a:solidFill>
                  <a:schemeClr val="bg1"/>
                </a:solidFill>
                <a:cs typeface="+mn-cs"/>
              </a:rPr>
              <a:t>Fowler</a:t>
            </a:r>
            <a:r>
              <a:rPr lang="ja-JP" altLang="en-US" b="1" u="sng">
                <a:solidFill>
                  <a:schemeClr val="bg1"/>
                </a:solidFill>
                <a:cs typeface="+mn-cs"/>
              </a:rPr>
              <a:t>’</a:t>
            </a:r>
            <a:r>
              <a:rPr lang="en-US" b="1" u="sng">
                <a:solidFill>
                  <a:schemeClr val="bg1"/>
                </a:solidFill>
                <a:cs typeface="+mn-cs"/>
              </a:rPr>
              <a:t>s Toad Range</a:t>
            </a:r>
            <a:r>
              <a:rPr lang="en-US">
                <a:solidFill>
                  <a:schemeClr val="bg1"/>
                </a:solidFill>
                <a:cs typeface="+mn-cs"/>
              </a:rPr>
              <a:t>: Lake Michigan east through most of Pennsylvania to New York and  New England, south to the Gulf coast, west to Texas.</a:t>
            </a:r>
          </a:p>
          <a:p>
            <a:pPr>
              <a:defRPr/>
            </a:pPr>
            <a:endParaRPr lang="en-US">
              <a:solidFill>
                <a:schemeClr val="bg1"/>
              </a:solidFill>
              <a:cs typeface="+mn-cs"/>
            </a:endParaRPr>
          </a:p>
          <a:p>
            <a:pPr>
              <a:defRPr/>
            </a:pPr>
            <a:endParaRPr lang="en-US">
              <a:cs typeface="+mn-cs"/>
            </a:endParaRPr>
          </a:p>
        </p:txBody>
      </p:sp>
      <p:sp>
        <p:nvSpPr>
          <p:cNvPr id="9216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defRPr/>
            </a:pPr>
            <a:fld id="{6FCB4E89-3418-EB40-B631-95161C99FEF1}" type="slidenum">
              <a:rPr lang="en-US" sz="1200" smtClean="0">
                <a:cs typeface="+mn-cs"/>
              </a:rPr>
              <a:pPr algn="r" eaLnBrk="1" hangingPunct="1">
                <a:defRPr/>
              </a:pPr>
              <a:t>63</a:t>
            </a:fld>
            <a:endParaRPr lang="en-US" sz="1200" smtClean="0">
              <a:cs typeface="+mn-cs"/>
            </a:endParaRPr>
          </a:p>
        </p:txBody>
      </p:sp>
    </p:spTree>
    <p:extLst>
      <p:ext uri="{BB962C8B-B14F-4D97-AF65-F5344CB8AC3E}">
        <p14:creationId xmlns:p14="http://schemas.microsoft.com/office/powerpoint/2010/main" val="916831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b="1" u="sng">
                <a:solidFill>
                  <a:schemeClr val="bg1"/>
                </a:solidFill>
                <a:cs typeface="+mn-cs"/>
              </a:rPr>
              <a:t>American Toad Range</a:t>
            </a:r>
            <a:r>
              <a:rPr lang="en-US">
                <a:solidFill>
                  <a:schemeClr val="bg1"/>
                </a:solidFill>
                <a:cs typeface="+mn-cs"/>
              </a:rPr>
              <a:t>: From Canada through New England, and the Appalachian Mountains; west from Georgia through Missouri</a:t>
            </a:r>
            <a:r>
              <a:rPr lang="en-US" u="sng">
                <a:solidFill>
                  <a:schemeClr val="bg1"/>
                </a:solidFill>
                <a:cs typeface="+mn-cs"/>
              </a:rPr>
              <a:t>.</a:t>
            </a:r>
          </a:p>
          <a:p>
            <a:pPr eaLnBrk="1" hangingPunct="1">
              <a:defRPr/>
            </a:pPr>
            <a:r>
              <a:rPr lang="en-US" b="1" u="sng">
                <a:solidFill>
                  <a:schemeClr val="bg1"/>
                </a:solidFill>
                <a:cs typeface="+mn-cs"/>
              </a:rPr>
              <a:t>Fowler</a:t>
            </a:r>
            <a:r>
              <a:rPr lang="ja-JP" altLang="en-US" b="1" u="sng">
                <a:solidFill>
                  <a:schemeClr val="bg1"/>
                </a:solidFill>
                <a:cs typeface="+mn-cs"/>
              </a:rPr>
              <a:t>’</a:t>
            </a:r>
            <a:r>
              <a:rPr lang="en-US" b="1" u="sng">
                <a:solidFill>
                  <a:schemeClr val="bg1"/>
                </a:solidFill>
                <a:cs typeface="+mn-cs"/>
              </a:rPr>
              <a:t>s Toad Range</a:t>
            </a:r>
            <a:r>
              <a:rPr lang="en-US">
                <a:solidFill>
                  <a:schemeClr val="bg1"/>
                </a:solidFill>
                <a:cs typeface="+mn-cs"/>
              </a:rPr>
              <a:t>: Lake Michigan east through most of Pennsylvania to New York and  New England, south to the Gulf coast, west to Texas.</a:t>
            </a:r>
          </a:p>
          <a:p>
            <a:pPr>
              <a:defRPr/>
            </a:pPr>
            <a:endParaRPr lang="en-US">
              <a:solidFill>
                <a:schemeClr val="bg1"/>
              </a:solidFill>
              <a:cs typeface="+mn-cs"/>
            </a:endParaRPr>
          </a:p>
          <a:p>
            <a:pPr>
              <a:defRPr/>
            </a:pPr>
            <a:endParaRPr lang="en-US">
              <a:cs typeface="+mn-cs"/>
            </a:endParaRPr>
          </a:p>
        </p:txBody>
      </p:sp>
      <p:sp>
        <p:nvSpPr>
          <p:cNvPr id="92164" name="Slide Number Placeholder 3"/>
          <p:cNvSpPr txBox="1">
            <a:spLocks noGrp="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defRPr/>
            </a:pPr>
            <a:fld id="{6FCB4E89-3418-EB40-B631-95161C99FEF1}" type="slidenum">
              <a:rPr lang="en-US" sz="1200" smtClean="0">
                <a:cs typeface="+mn-cs"/>
              </a:rPr>
              <a:pPr algn="r" eaLnBrk="1" hangingPunct="1">
                <a:defRPr/>
              </a:pPr>
              <a:t>65</a:t>
            </a:fld>
            <a:endParaRPr lang="en-US" sz="1200" smtClean="0">
              <a:cs typeface="+mn-cs"/>
            </a:endParaRPr>
          </a:p>
        </p:txBody>
      </p:sp>
    </p:spTree>
    <p:extLst>
      <p:ext uri="{BB962C8B-B14F-4D97-AF65-F5344CB8AC3E}">
        <p14:creationId xmlns:p14="http://schemas.microsoft.com/office/powerpoint/2010/main" val="408293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FB5A72-983B-4B1C-9EC9-4A338236DD32}" type="slidenum">
              <a:rPr lang="en-US" smtClean="0"/>
              <a:pPr/>
              <a:t>7</a:t>
            </a:fld>
            <a:endParaRPr lang="en-US" smtClean="0"/>
          </a:p>
        </p:txBody>
      </p:sp>
    </p:spTree>
    <p:extLst>
      <p:ext uri="{BB962C8B-B14F-4D97-AF65-F5344CB8AC3E}">
        <p14:creationId xmlns:p14="http://schemas.microsoft.com/office/powerpoint/2010/main" val="2500246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F3FF05A7-1610-5049-8D13-DBF24B565687}" type="slidenum">
              <a:rPr lang="en-US" sz="1200" smtClean="0"/>
              <a:pPr eaLnBrk="1" hangingPunct="1">
                <a:defRPr/>
              </a:pPr>
              <a:t>67</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a:cs typeface="+mn-cs"/>
              </a:rPr>
              <a:t>Named for Samuel Washington Woodhouse (1821-1904), a naturalist and assistant surgeon who accompanied a U.S. Army expedition to the southwest in 1851.</a:t>
            </a:r>
          </a:p>
        </p:txBody>
      </p:sp>
    </p:spTree>
    <p:extLst>
      <p:ext uri="{BB962C8B-B14F-4D97-AF65-F5344CB8AC3E}">
        <p14:creationId xmlns:p14="http://schemas.microsoft.com/office/powerpoint/2010/main" val="769294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F252C6D5-6099-E34E-9C3D-546728C8AB22}" type="slidenum">
              <a:rPr lang="en-US" sz="1200" smtClean="0"/>
              <a:pPr eaLnBrk="1" hangingPunct="1">
                <a:defRPr/>
              </a:pPr>
              <a:t>69</a:t>
            </a:fld>
            <a:endParaRPr lang="en-US" sz="12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a:cs typeface="+mn-cs"/>
              </a:rPr>
              <a:t>This species sounds like a nasal "w-a-a-a-h" lasting 1-2 seconds, similar to Fowler's toad (Bufo fowleri) but lower in pitch. </a:t>
            </a:r>
            <a:br>
              <a:rPr lang="en-US">
                <a:cs typeface="+mn-cs"/>
              </a:rPr>
            </a:br>
            <a:endParaRPr lang="en-US">
              <a:cs typeface="+mn-cs"/>
            </a:endParaRPr>
          </a:p>
        </p:txBody>
      </p:sp>
    </p:spTree>
    <p:extLst>
      <p:ext uri="{BB962C8B-B14F-4D97-AF65-F5344CB8AC3E}">
        <p14:creationId xmlns:p14="http://schemas.microsoft.com/office/powerpoint/2010/main" val="1197232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251F5DA4-B941-CA46-ADDF-F2972A7DC5F0}" type="slidenum">
              <a:rPr lang="en-US" sz="1200" smtClean="0"/>
              <a:pPr eaLnBrk="1" hangingPunct="1">
                <a:defRPr/>
              </a:pPr>
              <a:t>70</a:t>
            </a:fld>
            <a:endParaRPr lang="en-US" sz="120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a:cs typeface="+mn-cs"/>
              </a:rPr>
              <a:t>This species sounds like a metallic trill, repeated at short intervals. </a:t>
            </a:r>
            <a:br>
              <a:rPr lang="en-US">
                <a:cs typeface="+mn-cs"/>
              </a:rPr>
            </a:br>
            <a:endParaRPr lang="en-US">
              <a:cs typeface="+mn-cs"/>
            </a:endParaRPr>
          </a:p>
        </p:txBody>
      </p:sp>
    </p:spTree>
    <p:extLst>
      <p:ext uri="{BB962C8B-B14F-4D97-AF65-F5344CB8AC3E}">
        <p14:creationId xmlns:p14="http://schemas.microsoft.com/office/powerpoint/2010/main" val="3114186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E1BF32B2-F087-8041-9B4E-2106D4CB4FD8}" type="slidenum">
              <a:rPr lang="en-US" sz="1200" smtClean="0"/>
              <a:pPr eaLnBrk="1" hangingPunct="1">
                <a:defRPr/>
              </a:pPr>
              <a:t>73</a:t>
            </a:fld>
            <a:endParaRPr lang="en-US" sz="120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u="sng">
              <a:cs typeface="+mn-cs"/>
            </a:endParaRPr>
          </a:p>
        </p:txBody>
      </p:sp>
    </p:spTree>
    <p:extLst>
      <p:ext uri="{BB962C8B-B14F-4D97-AF65-F5344CB8AC3E}">
        <p14:creationId xmlns:p14="http://schemas.microsoft.com/office/powerpoint/2010/main" val="316934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58D776AC-1784-D040-9A88-03DDCF454129}" type="slidenum">
              <a:rPr lang="en-US" sz="1200" smtClean="0"/>
              <a:pPr eaLnBrk="1" hangingPunct="1">
                <a:defRPr/>
              </a:pPr>
              <a:t>75</a:t>
            </a:fld>
            <a:endParaRPr lang="en-US"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58765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75D656-0B23-4B32-B519-9D7B1340CDEE}" type="slidenum">
              <a:rPr lang="en-US" smtClean="0"/>
              <a:pPr/>
              <a:t>8</a:t>
            </a:fld>
            <a:endParaRPr lang="en-US"/>
          </a:p>
        </p:txBody>
      </p:sp>
    </p:spTree>
    <p:extLst>
      <p:ext uri="{BB962C8B-B14F-4D97-AF65-F5344CB8AC3E}">
        <p14:creationId xmlns:p14="http://schemas.microsoft.com/office/powerpoint/2010/main" val="2294733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F58062A5-E10E-5142-A62A-84348E3FFE1A}" type="slidenum">
              <a:rPr lang="en-US" sz="1200" smtClean="0"/>
              <a:pPr eaLnBrk="1" hangingPunct="1">
                <a:defRPr/>
              </a:pPr>
              <a:t>10</a:t>
            </a:fld>
            <a:endParaRPr lang="en-US" sz="120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cs typeface="+mn-cs"/>
            </a:endParaRPr>
          </a:p>
        </p:txBody>
      </p:sp>
    </p:spTree>
    <p:extLst>
      <p:ext uri="{BB962C8B-B14F-4D97-AF65-F5344CB8AC3E}">
        <p14:creationId xmlns:p14="http://schemas.microsoft.com/office/powerpoint/2010/main" val="1428243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a:ln/>
        </p:spPr>
      </p:sp>
      <p:sp>
        <p:nvSpPr>
          <p:cNvPr id="63491" name="Rectangle 3"/>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1">
              <a:lnSpc>
                <a:spcPct val="90000"/>
              </a:lnSpc>
              <a:defRPr/>
            </a:pPr>
            <a:endParaRPr lang="en-US" sz="1300">
              <a:solidFill>
                <a:schemeClr val="bg1"/>
              </a:solidFill>
            </a:endParaRPr>
          </a:p>
          <a:p>
            <a:pPr>
              <a:defRPr/>
            </a:pPr>
            <a:endParaRPr lang="en-US">
              <a:cs typeface="+mn-cs"/>
            </a:endParaRPr>
          </a:p>
        </p:txBody>
      </p:sp>
    </p:spTree>
    <p:extLst>
      <p:ext uri="{BB962C8B-B14F-4D97-AF65-F5344CB8AC3E}">
        <p14:creationId xmlns:p14="http://schemas.microsoft.com/office/powerpoint/2010/main" val="1851861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002F12FC-0345-2F42-BACB-44305A78F523}" type="slidenum">
              <a:rPr lang="en-US" sz="1200" smtClean="0"/>
              <a:pPr eaLnBrk="1" hangingPunct="1">
                <a:defRPr/>
              </a:pPr>
              <a:t>12</a:t>
            </a:fld>
            <a:endParaRPr lang="en-US" sz="120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a:cs typeface="+mn-cs"/>
              </a:rPr>
              <a:t>Note that you may have to extrapolate out to a second for short bursts of calling.</a:t>
            </a:r>
            <a:endParaRPr lang="en-US" u="sng">
              <a:cs typeface="+mn-cs"/>
            </a:endParaRPr>
          </a:p>
        </p:txBody>
      </p:sp>
    </p:spTree>
    <p:extLst>
      <p:ext uri="{BB962C8B-B14F-4D97-AF65-F5344CB8AC3E}">
        <p14:creationId xmlns:p14="http://schemas.microsoft.com/office/powerpoint/2010/main" val="3786662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fld id="{4749ED72-BF6B-2147-BD9E-B973FCFB4B0F}" type="slidenum">
              <a:rPr lang="en-US" sz="1200" smtClean="0"/>
              <a:pPr eaLnBrk="1" hangingPunct="1">
                <a:defRPr/>
              </a:pPr>
              <a:t>13</a:t>
            </a:fld>
            <a:endParaRPr lang="en-US" sz="1200"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u="sng">
              <a:cs typeface="+mn-cs"/>
            </a:endParaRPr>
          </a:p>
        </p:txBody>
      </p:sp>
    </p:spTree>
    <p:extLst>
      <p:ext uri="{BB962C8B-B14F-4D97-AF65-F5344CB8AC3E}">
        <p14:creationId xmlns:p14="http://schemas.microsoft.com/office/powerpoint/2010/main" val="3414322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defRPr/>
            </a:pPr>
            <a:fld id="{A3190791-E924-434C-B8D2-8D56FA40AF54}" type="slidenum">
              <a:rPr lang="en-US" sz="1200" smtClean="0">
                <a:cs typeface="+mn-cs"/>
              </a:rPr>
              <a:pPr algn="r" eaLnBrk="1" hangingPunct="1">
                <a:defRPr/>
              </a:pPr>
              <a:t>14</a:t>
            </a:fld>
            <a:endParaRPr lang="en-US" sz="1200" smtClean="0">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a:cs typeface="+mn-cs"/>
              </a:rPr>
              <a:t>Green, tan, or brown above, with dark brown oval spots with well-defined edges and pale borders. Creamy white below,</a:t>
            </a:r>
            <a:br>
              <a:rPr lang="en-US">
                <a:cs typeface="+mn-cs"/>
              </a:rPr>
            </a:br>
            <a:r>
              <a:rPr lang="en-US">
                <a:cs typeface="+mn-cs"/>
              </a:rPr>
              <a:t>without any dark pigmentation. Cream-colored well-defined dorsolateral folds extend from the shoulders to the rump.</a:t>
            </a:r>
            <a:br>
              <a:rPr lang="en-US">
                <a:cs typeface="+mn-cs"/>
              </a:rPr>
            </a:br>
            <a:r>
              <a:rPr lang="en-US">
                <a:cs typeface="+mn-cs"/>
              </a:rPr>
              <a:t>The upper jaw has a whitish stripe. </a:t>
            </a:r>
          </a:p>
        </p:txBody>
      </p:sp>
    </p:spTree>
    <p:extLst>
      <p:ext uri="{BB962C8B-B14F-4D97-AF65-F5344CB8AC3E}">
        <p14:creationId xmlns:p14="http://schemas.microsoft.com/office/powerpoint/2010/main" val="965815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w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5257800"/>
            <a:ext cx="9144000" cy="1600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 name="Picture 6" descr="frogwatchTypeGreenBi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81600" y="5518150"/>
            <a:ext cx="3733800"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05200" y="5257800"/>
            <a:ext cx="1374775"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0" y="5257800"/>
            <a:ext cx="1241425"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43000" y="5257800"/>
            <a:ext cx="1201738"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10"/>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5257800"/>
            <a:ext cx="1203325"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11" descr="AZA_B&amp;W_revers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81000" y="228600"/>
            <a:ext cx="2438400" cy="76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4100" name="Rectangle 4"/>
          <p:cNvSpPr>
            <a:spLocks noGrp="1" noChangeArrowheads="1"/>
          </p:cNvSpPr>
          <p:nvPr>
            <p:ph type="subTitle" idx="1"/>
          </p:nvPr>
        </p:nvSpPr>
        <p:spPr bwMode="auto">
          <a:xfrm>
            <a:off x="1371600" y="3886200"/>
            <a:ext cx="6400800" cy="17526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a:buFontTx/>
              <a:buNone/>
              <a:defRPr/>
            </a:lvl1pPr>
          </a:lstStyle>
          <a:p>
            <a:pPr lvl="0"/>
            <a:r>
              <a:rPr lang="en-US" noProof="0" smtClean="0"/>
              <a:t>Click to edit Master subtitle style</a:t>
            </a:r>
          </a:p>
        </p:txBody>
      </p:sp>
      <p:sp>
        <p:nvSpPr>
          <p:cNvPr id="11" name="Rectangle 5"/>
          <p:cNvSpPr>
            <a:spLocks noGrp="1" noChangeArrowheads="1"/>
          </p:cNvSpPr>
          <p:nvPr>
            <p:ph type="sldNum" sz="quarter" idx="10"/>
          </p:nvPr>
        </p:nvSpPr>
        <p:spPr/>
        <p:txBody>
          <a:bodyPr/>
          <a:lstStyle>
            <a:lvl1pPr>
              <a:defRPr smtClean="0"/>
            </a:lvl1pPr>
          </a:lstStyle>
          <a:p>
            <a:pPr>
              <a:defRPr/>
            </a:pPr>
            <a:fld id="{573E2EB8-295B-934D-AB90-4EFF62E656AE}" type="slidenum">
              <a:rPr lang="en-US"/>
              <a:pPr>
                <a:defRPr/>
              </a:pPr>
              <a:t>‹#›</a:t>
            </a:fld>
            <a:endParaRPr lang="en-US"/>
          </a:p>
        </p:txBody>
      </p:sp>
    </p:spTree>
    <p:extLst>
      <p:ext uri="{BB962C8B-B14F-4D97-AF65-F5344CB8AC3E}">
        <p14:creationId xmlns:p14="http://schemas.microsoft.com/office/powerpoint/2010/main" val="312086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D26AD6E-0FBD-E743-8A95-CB4195A59719}" type="slidenum">
              <a:rPr lang="en-US"/>
              <a:pPr>
                <a:defRPr/>
              </a:pPr>
              <a:t>‹#›</a:t>
            </a:fld>
            <a:endParaRPr lang="en-US"/>
          </a:p>
        </p:txBody>
      </p:sp>
    </p:spTree>
    <p:extLst>
      <p:ext uri="{BB962C8B-B14F-4D97-AF65-F5344CB8AC3E}">
        <p14:creationId xmlns:p14="http://schemas.microsoft.com/office/powerpoint/2010/main" val="700769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3472C84-020B-DB4C-81FF-4EF48755371D}" type="slidenum">
              <a:rPr lang="en-US"/>
              <a:pPr>
                <a:defRPr/>
              </a:pPr>
              <a:t>‹#›</a:t>
            </a:fld>
            <a:endParaRPr lang="en-US"/>
          </a:p>
        </p:txBody>
      </p:sp>
    </p:spTree>
    <p:extLst>
      <p:ext uri="{BB962C8B-B14F-4D97-AF65-F5344CB8AC3E}">
        <p14:creationId xmlns:p14="http://schemas.microsoft.com/office/powerpoint/2010/main" val="3790470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B107FB9-96DD-7342-800C-32300E17BE22}" type="slidenum">
              <a:rPr lang="en-US"/>
              <a:pPr>
                <a:defRPr/>
              </a:pPr>
              <a:t>‹#›</a:t>
            </a:fld>
            <a:endParaRPr lang="en-US"/>
          </a:p>
        </p:txBody>
      </p:sp>
    </p:spTree>
    <p:extLst>
      <p:ext uri="{BB962C8B-B14F-4D97-AF65-F5344CB8AC3E}">
        <p14:creationId xmlns:p14="http://schemas.microsoft.com/office/powerpoint/2010/main" val="3673995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2F939DEB-C623-E041-BE7F-8A47B8B51AD9}" type="slidenum">
              <a:rPr lang="en-US"/>
              <a:pPr>
                <a:defRPr/>
              </a:pPr>
              <a:t>‹#›</a:t>
            </a:fld>
            <a:endParaRPr lang="en-US"/>
          </a:p>
        </p:txBody>
      </p:sp>
    </p:spTree>
    <p:extLst>
      <p:ext uri="{BB962C8B-B14F-4D97-AF65-F5344CB8AC3E}">
        <p14:creationId xmlns:p14="http://schemas.microsoft.com/office/powerpoint/2010/main" val="4119615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E314110-1C81-014F-91B9-6E9DA98B1F6B}" type="slidenum">
              <a:rPr lang="en-US"/>
              <a:pPr>
                <a:defRPr/>
              </a:pPr>
              <a:t>‹#›</a:t>
            </a:fld>
            <a:endParaRPr lang="en-US"/>
          </a:p>
        </p:txBody>
      </p:sp>
    </p:spTree>
    <p:extLst>
      <p:ext uri="{BB962C8B-B14F-4D97-AF65-F5344CB8AC3E}">
        <p14:creationId xmlns:p14="http://schemas.microsoft.com/office/powerpoint/2010/main" val="20185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B0ED9BF-AF26-C045-B111-47BC791DEA1F}" type="slidenum">
              <a:rPr lang="en-US"/>
              <a:pPr>
                <a:defRPr/>
              </a:pPr>
              <a:t>‹#›</a:t>
            </a:fld>
            <a:endParaRPr lang="en-US"/>
          </a:p>
        </p:txBody>
      </p:sp>
    </p:spTree>
    <p:extLst>
      <p:ext uri="{BB962C8B-B14F-4D97-AF65-F5344CB8AC3E}">
        <p14:creationId xmlns:p14="http://schemas.microsoft.com/office/powerpoint/2010/main" val="394401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4648971-A185-9240-ADEE-00BEBEDE3692}" type="slidenum">
              <a:rPr lang="en-US"/>
              <a:pPr>
                <a:defRPr/>
              </a:pPr>
              <a:t>‹#›</a:t>
            </a:fld>
            <a:endParaRPr lang="en-US"/>
          </a:p>
        </p:txBody>
      </p:sp>
    </p:spTree>
    <p:extLst>
      <p:ext uri="{BB962C8B-B14F-4D97-AF65-F5344CB8AC3E}">
        <p14:creationId xmlns:p14="http://schemas.microsoft.com/office/powerpoint/2010/main" val="100517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77D6354-B209-9443-AB82-F5BD9E21EB46}" type="slidenum">
              <a:rPr lang="en-US"/>
              <a:pPr>
                <a:defRPr/>
              </a:pPr>
              <a:t>‹#›</a:t>
            </a:fld>
            <a:endParaRPr lang="en-US"/>
          </a:p>
        </p:txBody>
      </p:sp>
    </p:spTree>
    <p:extLst>
      <p:ext uri="{BB962C8B-B14F-4D97-AF65-F5344CB8AC3E}">
        <p14:creationId xmlns:p14="http://schemas.microsoft.com/office/powerpoint/2010/main" val="394682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121C941-F72B-3945-834A-1DAB7F2C7BCE}" type="slidenum">
              <a:rPr lang="en-US"/>
              <a:pPr>
                <a:defRPr/>
              </a:pPr>
              <a:t>‹#›</a:t>
            </a:fld>
            <a:endParaRPr lang="en-US"/>
          </a:p>
        </p:txBody>
      </p:sp>
    </p:spTree>
    <p:extLst>
      <p:ext uri="{BB962C8B-B14F-4D97-AF65-F5344CB8AC3E}">
        <p14:creationId xmlns:p14="http://schemas.microsoft.com/office/powerpoint/2010/main" val="322013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E8EF069F-313D-A848-BF94-D0F485925C4D}" type="slidenum">
              <a:rPr lang="en-US"/>
              <a:pPr>
                <a:defRPr/>
              </a:pPr>
              <a:t>‹#›</a:t>
            </a:fld>
            <a:endParaRPr lang="en-US"/>
          </a:p>
        </p:txBody>
      </p:sp>
    </p:spTree>
    <p:extLst>
      <p:ext uri="{BB962C8B-B14F-4D97-AF65-F5344CB8AC3E}">
        <p14:creationId xmlns:p14="http://schemas.microsoft.com/office/powerpoint/2010/main" val="1998956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FEBD264-3C5B-D34E-92FF-8D30885067AB}" type="slidenum">
              <a:rPr lang="en-US"/>
              <a:pPr>
                <a:defRPr/>
              </a:pPr>
              <a:t>‹#›</a:t>
            </a:fld>
            <a:endParaRPr lang="en-US"/>
          </a:p>
        </p:txBody>
      </p:sp>
    </p:spTree>
    <p:extLst>
      <p:ext uri="{BB962C8B-B14F-4D97-AF65-F5344CB8AC3E}">
        <p14:creationId xmlns:p14="http://schemas.microsoft.com/office/powerpoint/2010/main" val="26492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BD05A8B-0914-3A48-837A-84663B9EB5E9}" type="slidenum">
              <a:rPr lang="en-US"/>
              <a:pPr>
                <a:defRPr/>
              </a:pPr>
              <a:t>‹#›</a:t>
            </a:fld>
            <a:endParaRPr lang="en-US"/>
          </a:p>
        </p:txBody>
      </p:sp>
    </p:spTree>
    <p:extLst>
      <p:ext uri="{BB962C8B-B14F-4D97-AF65-F5344CB8AC3E}">
        <p14:creationId xmlns:p14="http://schemas.microsoft.com/office/powerpoint/2010/main" val="109624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A8422E6-58CB-4545-BB73-4BADA6B43F5B}" type="slidenum">
              <a:rPr lang="en-US"/>
              <a:pPr>
                <a:defRPr/>
              </a:pPr>
              <a:t>‹#›</a:t>
            </a:fld>
            <a:endParaRPr lang="en-US"/>
          </a:p>
        </p:txBody>
      </p:sp>
    </p:spTree>
    <p:extLst>
      <p:ext uri="{BB962C8B-B14F-4D97-AF65-F5344CB8AC3E}">
        <p14:creationId xmlns:p14="http://schemas.microsoft.com/office/powerpoint/2010/main" val="83564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D5A12"/>
        </a:solidFill>
        <a:effectLst/>
      </p:bgPr>
    </p:bg>
    <p:spTree>
      <p:nvGrpSpPr>
        <p:cNvPr id="1" name=""/>
        <p:cNvGrpSpPr/>
        <p:nvPr/>
      </p:nvGrpSpPr>
      <p:grpSpPr>
        <a:xfrm>
          <a:off x="0" y="0"/>
          <a:ext cx="0" cy="0"/>
          <a:chOff x="0" y="0"/>
          <a:chExt cx="0" cy="0"/>
        </a:xfrm>
      </p:grpSpPr>
      <p:sp>
        <p:nvSpPr>
          <p:cNvPr id="1026" name="Rectangle 21"/>
          <p:cNvSpPr>
            <a:spLocks noChangeArrowheads="1"/>
          </p:cNvSpPr>
          <p:nvPr/>
        </p:nvSpPr>
        <p:spPr bwMode="auto">
          <a:xfrm>
            <a:off x="0" y="5257800"/>
            <a:ext cx="9144000" cy="1600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a:defRPr/>
            </a:pPr>
            <a:fld id="{6B61A9F3-2A69-6348-8FE2-CCB77C6CF31D}" type="slidenum">
              <a:rPr lang="en-US"/>
              <a:pPr>
                <a:defRPr/>
              </a:pPr>
              <a:t>‹#›</a:t>
            </a:fld>
            <a:endParaRPr lang="en-US"/>
          </a:p>
        </p:txBody>
      </p:sp>
      <p:pic>
        <p:nvPicPr>
          <p:cNvPr id="1029" name="Picture 7" descr="frogwatchTypeGreenBi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181600" y="5518150"/>
            <a:ext cx="3733800"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9"/>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3505200" y="5257800"/>
            <a:ext cx="1374775"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1" name="Picture 12"/>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286000" y="5257800"/>
            <a:ext cx="1241425"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2" name="Picture 15"/>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1143000" y="5257800"/>
            <a:ext cx="1201738"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33" name="Picture 18"/>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5257800"/>
            <a:ext cx="1203325"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 bg1="lt1" tx1="dk1" bg2="lt2" tx2="dk2" accent1="accent1" accent2="accent2" accent3="accent3" accent4="accent4" accent5="accent5" accent6="accent6" hlink="hlink" folHlink="folHlink"/>
  <p:sldLayoutIdLst>
    <p:sldLayoutId id="2147483746"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7.wm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36.jpeg"/><Relationship Id="rId4" Type="http://schemas.openxmlformats.org/officeDocument/2006/relationships/image" Target="../media/image33.png"/><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amphibiaweb.org" TargetMode="External"/><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7.wmf"/></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7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Great Plains Chapter</a:t>
            </a:r>
            <a:endParaRPr lang="en-US" dirty="0"/>
          </a:p>
        </p:txBody>
      </p:sp>
      <p:sp>
        <p:nvSpPr>
          <p:cNvPr id="3" name="Subtitle 2"/>
          <p:cNvSpPr>
            <a:spLocks noGrp="1"/>
          </p:cNvSpPr>
          <p:nvPr>
            <p:ph type="subTitle" idx="1"/>
          </p:nvPr>
        </p:nvSpPr>
        <p:spPr/>
        <p:txBody>
          <a:bodyPr/>
          <a:lstStyle/>
          <a:p>
            <a:r>
              <a:rPr lang="en-US" dirty="0" smtClean="0"/>
              <a:t>Dr. Jake Kerby</a:t>
            </a:r>
          </a:p>
          <a:p>
            <a:r>
              <a:rPr lang="en-US" dirty="0" smtClean="0"/>
              <a:t>University of South Dakota</a:t>
            </a:r>
            <a:endParaRPr lang="en-US" dirty="0"/>
          </a:p>
        </p:txBody>
      </p:sp>
    </p:spTree>
    <p:extLst>
      <p:ext uri="{BB962C8B-B14F-4D97-AF65-F5344CB8AC3E}">
        <p14:creationId xmlns:p14="http://schemas.microsoft.com/office/powerpoint/2010/main" val="4093646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76200"/>
            <a:ext cx="8229600" cy="1143000"/>
          </a:xfrm>
        </p:spPr>
        <p:txBody>
          <a:bodyPr/>
          <a:lstStyle/>
          <a:p>
            <a:pPr eaLnBrk="1" hangingPunct="1">
              <a:defRPr/>
            </a:pPr>
            <a:r>
              <a:rPr lang="en-US" sz="3600" b="1" u="sng">
                <a:effectLst>
                  <a:outerShdw blurRad="38100" dist="38100" dir="2700000" algn="tl">
                    <a:srgbClr val="000000"/>
                  </a:outerShdw>
                </a:effectLst>
                <a:latin typeface="Arial" charset="0"/>
                <a:cs typeface="+mj-cs"/>
              </a:rPr>
              <a:t>Frogs and Toads of </a:t>
            </a:r>
            <a:br>
              <a:rPr lang="en-US" sz="3600" b="1" u="sng">
                <a:effectLst>
                  <a:outerShdw blurRad="38100" dist="38100" dir="2700000" algn="tl">
                    <a:srgbClr val="000000"/>
                  </a:outerShdw>
                </a:effectLst>
                <a:latin typeface="Arial" charset="0"/>
                <a:cs typeface="+mj-cs"/>
              </a:rPr>
            </a:br>
            <a:r>
              <a:rPr lang="en-US" sz="3600" b="1" u="sng">
                <a:effectLst>
                  <a:outerShdw blurRad="38100" dist="38100" dir="2700000" algn="tl">
                    <a:srgbClr val="000000"/>
                  </a:outerShdw>
                </a:effectLst>
                <a:latin typeface="Arial" charset="0"/>
                <a:cs typeface="+mj-cs"/>
              </a:rPr>
              <a:t>the Dakotas and surrounding states</a:t>
            </a:r>
          </a:p>
        </p:txBody>
      </p:sp>
      <p:grpSp>
        <p:nvGrpSpPr>
          <p:cNvPr id="45058" name="Group 3"/>
          <p:cNvGrpSpPr>
            <a:grpSpLocks/>
          </p:cNvGrpSpPr>
          <p:nvPr/>
        </p:nvGrpSpPr>
        <p:grpSpPr bwMode="auto">
          <a:xfrm>
            <a:off x="4800600" y="5257800"/>
            <a:ext cx="4343400" cy="1600200"/>
            <a:chOff x="3024" y="3312"/>
            <a:chExt cx="2736" cy="1008"/>
          </a:xfrm>
        </p:grpSpPr>
        <p:sp>
          <p:nvSpPr>
            <p:cNvPr id="17414"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5062"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412" name="Text Box 9"/>
          <p:cNvSpPr txBox="1">
            <a:spLocks noChangeArrowheads="1"/>
          </p:cNvSpPr>
          <p:nvPr/>
        </p:nvSpPr>
        <p:spPr bwMode="auto">
          <a:xfrm>
            <a:off x="228600" y="1524000"/>
            <a:ext cx="4343400" cy="363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3550" indent="-463550" eaLnBrk="0" hangingPunct="0">
              <a:defRPr sz="2000">
                <a:solidFill>
                  <a:schemeClr val="tx1"/>
                </a:solidFill>
                <a:latin typeface="Arial" charset="0"/>
                <a:ea typeface="ＭＳ Ｐゴシック" charset="0"/>
              </a:defRPr>
            </a:lvl1pPr>
            <a:lvl2pPr marL="914400" indent="-3365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30000"/>
              </a:spcBef>
              <a:buFontTx/>
              <a:buChar char="•"/>
              <a:defRPr/>
            </a:pPr>
            <a:r>
              <a:rPr lang="en-US" smtClean="0">
                <a:solidFill>
                  <a:schemeClr val="bg1"/>
                </a:solidFill>
                <a:cs typeface="+mn-cs"/>
              </a:rPr>
              <a:t>4 Families</a:t>
            </a:r>
          </a:p>
          <a:p>
            <a:pPr lvl="1" eaLnBrk="1" hangingPunct="1">
              <a:spcBef>
                <a:spcPct val="30000"/>
              </a:spcBef>
              <a:buFontTx/>
              <a:buChar char="•"/>
              <a:defRPr/>
            </a:pPr>
            <a:r>
              <a:rPr lang="en-US" b="1" smtClean="0">
                <a:solidFill>
                  <a:schemeClr val="bg1"/>
                </a:solidFill>
                <a:cs typeface="+mn-cs"/>
              </a:rPr>
              <a:t>Ranidae: </a:t>
            </a:r>
            <a:br>
              <a:rPr lang="en-US" b="1" smtClean="0">
                <a:solidFill>
                  <a:schemeClr val="bg1"/>
                </a:solidFill>
                <a:cs typeface="+mn-cs"/>
              </a:rPr>
            </a:br>
            <a:r>
              <a:rPr lang="en-US" smtClean="0">
                <a:solidFill>
                  <a:schemeClr val="bg1"/>
                </a:solidFill>
                <a:cs typeface="+mn-cs"/>
              </a:rPr>
              <a:t>True Frogs</a:t>
            </a:r>
          </a:p>
          <a:p>
            <a:pPr lvl="1" eaLnBrk="1" hangingPunct="1">
              <a:spcBef>
                <a:spcPct val="30000"/>
              </a:spcBef>
              <a:buFontTx/>
              <a:buChar char="•"/>
              <a:defRPr/>
            </a:pPr>
            <a:r>
              <a:rPr lang="en-US" b="1" smtClean="0">
                <a:solidFill>
                  <a:schemeClr val="bg1"/>
                </a:solidFill>
                <a:cs typeface="+mn-cs"/>
              </a:rPr>
              <a:t>Hylidae: </a:t>
            </a:r>
            <a:br>
              <a:rPr lang="en-US" b="1" smtClean="0">
                <a:solidFill>
                  <a:schemeClr val="bg1"/>
                </a:solidFill>
                <a:cs typeface="+mn-cs"/>
              </a:rPr>
            </a:br>
            <a:r>
              <a:rPr lang="en-US" smtClean="0">
                <a:solidFill>
                  <a:schemeClr val="bg1"/>
                </a:solidFill>
                <a:cs typeface="+mn-cs"/>
              </a:rPr>
              <a:t>New World Treefrogs</a:t>
            </a:r>
          </a:p>
          <a:p>
            <a:pPr lvl="1" eaLnBrk="1" hangingPunct="1">
              <a:spcBef>
                <a:spcPct val="30000"/>
              </a:spcBef>
              <a:buFontTx/>
              <a:buChar char="•"/>
              <a:defRPr/>
            </a:pPr>
            <a:r>
              <a:rPr lang="en-US" b="1" smtClean="0">
                <a:solidFill>
                  <a:schemeClr val="bg1"/>
                </a:solidFill>
                <a:cs typeface="+mn-cs"/>
              </a:rPr>
              <a:t>Bufonidae: </a:t>
            </a:r>
            <a:br>
              <a:rPr lang="en-US" b="1" smtClean="0">
                <a:solidFill>
                  <a:schemeClr val="bg1"/>
                </a:solidFill>
                <a:cs typeface="+mn-cs"/>
              </a:rPr>
            </a:br>
            <a:r>
              <a:rPr lang="en-US" smtClean="0">
                <a:solidFill>
                  <a:schemeClr val="bg1"/>
                </a:solidFill>
                <a:cs typeface="+mn-cs"/>
              </a:rPr>
              <a:t>True Toads</a:t>
            </a:r>
            <a:endParaRPr lang="en-US" sz="2400" b="1" smtClean="0">
              <a:solidFill>
                <a:schemeClr val="bg1"/>
              </a:solidFill>
              <a:cs typeface="+mn-cs"/>
            </a:endParaRPr>
          </a:p>
          <a:p>
            <a:pPr lvl="1" eaLnBrk="1" hangingPunct="1">
              <a:spcBef>
                <a:spcPct val="30000"/>
              </a:spcBef>
              <a:buFontTx/>
              <a:buChar char="•"/>
              <a:defRPr/>
            </a:pPr>
            <a:r>
              <a:rPr lang="en-US" b="1" smtClean="0">
                <a:solidFill>
                  <a:schemeClr val="bg1"/>
                </a:solidFill>
                <a:cs typeface="+mn-cs"/>
              </a:rPr>
              <a:t>Scaphiopodidae</a:t>
            </a:r>
            <a:r>
              <a:rPr lang="en-US" smtClean="0">
                <a:solidFill>
                  <a:schemeClr val="bg1"/>
                </a:solidFill>
                <a:cs typeface="+mn-cs"/>
              </a:rPr>
              <a:t>: Spadefoots</a:t>
            </a:r>
            <a:endParaRPr lang="en-US" b="1" smtClean="0">
              <a:solidFill>
                <a:schemeClr val="bg1"/>
              </a:solidFill>
              <a:cs typeface="+mn-cs"/>
            </a:endParaRPr>
          </a:p>
          <a:p>
            <a:pPr lvl="1" eaLnBrk="1" hangingPunct="1">
              <a:spcBef>
                <a:spcPct val="30000"/>
              </a:spcBef>
              <a:defRPr/>
            </a:pPr>
            <a:endParaRPr lang="en-US" smtClean="0">
              <a:solidFill>
                <a:schemeClr val="bg1"/>
              </a:solidFill>
              <a:cs typeface="+mn-cs"/>
            </a:endParaRPr>
          </a:p>
        </p:txBody>
      </p:sp>
      <p:sp>
        <p:nvSpPr>
          <p:cNvPr id="17413" name="Text Box 9"/>
          <p:cNvSpPr txBox="1">
            <a:spLocks noChangeArrowheads="1"/>
          </p:cNvSpPr>
          <p:nvPr/>
        </p:nvSpPr>
        <p:spPr bwMode="auto">
          <a:xfrm>
            <a:off x="4572000" y="1524000"/>
            <a:ext cx="4343400" cy="38225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3550" indent="-463550" eaLnBrk="0" hangingPunct="0">
              <a:defRPr sz="2000">
                <a:solidFill>
                  <a:schemeClr val="tx1"/>
                </a:solidFill>
                <a:latin typeface="Arial" charset="0"/>
                <a:ea typeface="ＭＳ Ｐゴシック" charset="0"/>
              </a:defRPr>
            </a:lvl1pPr>
            <a:lvl2pPr marL="914400" indent="-3365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30000"/>
              </a:spcBef>
              <a:buFontTx/>
              <a:buChar char="•"/>
              <a:defRPr/>
            </a:pPr>
            <a:r>
              <a:rPr lang="en-US" sz="2400" dirty="0" smtClean="0">
                <a:solidFill>
                  <a:schemeClr val="bg1"/>
                </a:solidFill>
                <a:cs typeface="+mn-cs"/>
              </a:rPr>
              <a:t>Species Counts</a:t>
            </a:r>
          </a:p>
          <a:p>
            <a:pPr lvl="1" eaLnBrk="1" hangingPunct="1">
              <a:spcBef>
                <a:spcPct val="30000"/>
              </a:spcBef>
              <a:buFontTx/>
              <a:buChar char="•"/>
              <a:defRPr/>
            </a:pPr>
            <a:r>
              <a:rPr lang="en-US" sz="2400" b="1" i="1" dirty="0" smtClean="0">
                <a:solidFill>
                  <a:schemeClr val="bg1"/>
                </a:solidFill>
                <a:cs typeface="+mn-cs"/>
              </a:rPr>
              <a:t>South Dakota:   </a:t>
            </a:r>
            <a:r>
              <a:rPr lang="en-US" sz="2400" i="1" dirty="0" smtClean="0">
                <a:solidFill>
                  <a:schemeClr val="bg1"/>
                </a:solidFill>
                <a:cs typeface="+mn-cs"/>
              </a:rPr>
              <a:t>13</a:t>
            </a:r>
            <a:endParaRPr lang="en-US" sz="2400" b="1" i="1" dirty="0" smtClean="0">
              <a:solidFill>
                <a:schemeClr val="bg1"/>
              </a:solidFill>
              <a:cs typeface="+mn-cs"/>
            </a:endParaRPr>
          </a:p>
          <a:p>
            <a:pPr lvl="1" eaLnBrk="1" hangingPunct="1">
              <a:spcBef>
                <a:spcPct val="30000"/>
              </a:spcBef>
              <a:buFontTx/>
              <a:buChar char="•"/>
              <a:defRPr/>
            </a:pPr>
            <a:r>
              <a:rPr lang="en-US" sz="2400" b="1" dirty="0" smtClean="0">
                <a:solidFill>
                  <a:schemeClr val="bg2"/>
                </a:solidFill>
                <a:cs typeface="+mn-cs"/>
              </a:rPr>
              <a:t>North Dakota:      </a:t>
            </a:r>
            <a:r>
              <a:rPr lang="en-US" sz="2400" dirty="0" smtClean="0">
                <a:solidFill>
                  <a:schemeClr val="bg2"/>
                </a:solidFill>
                <a:cs typeface="+mn-cs"/>
              </a:rPr>
              <a:t>9</a:t>
            </a:r>
            <a:endParaRPr lang="en-US" sz="2400" u="sng" dirty="0" smtClean="0">
              <a:solidFill>
                <a:schemeClr val="bg2"/>
              </a:solidFill>
              <a:cs typeface="+mn-cs"/>
            </a:endParaRPr>
          </a:p>
          <a:p>
            <a:pPr lvl="1" eaLnBrk="1" hangingPunct="1">
              <a:spcBef>
                <a:spcPct val="30000"/>
              </a:spcBef>
              <a:buFontTx/>
              <a:buChar char="•"/>
              <a:defRPr/>
            </a:pPr>
            <a:r>
              <a:rPr lang="en-US" sz="2400" b="1" dirty="0">
                <a:solidFill>
                  <a:schemeClr val="bg2"/>
                </a:solidFill>
              </a:rPr>
              <a:t>Nebraska: 	     </a:t>
            </a:r>
            <a:r>
              <a:rPr lang="en-US" sz="2400" b="1" dirty="0" smtClean="0">
                <a:solidFill>
                  <a:schemeClr val="bg2"/>
                </a:solidFill>
              </a:rPr>
              <a:t> </a:t>
            </a:r>
            <a:r>
              <a:rPr lang="en-US" sz="2400" dirty="0" smtClean="0">
                <a:solidFill>
                  <a:schemeClr val="bg2"/>
                </a:solidFill>
              </a:rPr>
              <a:t>11</a:t>
            </a:r>
            <a:endParaRPr lang="en-US" sz="2400" u="sng" dirty="0">
              <a:solidFill>
                <a:schemeClr val="bg2"/>
              </a:solidFill>
            </a:endParaRPr>
          </a:p>
          <a:p>
            <a:pPr lvl="1" eaLnBrk="1" hangingPunct="1">
              <a:spcBef>
                <a:spcPct val="30000"/>
              </a:spcBef>
              <a:buFontTx/>
              <a:buChar char="•"/>
              <a:defRPr/>
            </a:pPr>
            <a:r>
              <a:rPr lang="en-US" sz="2400" b="1" dirty="0" smtClean="0">
                <a:solidFill>
                  <a:schemeClr val="bg2"/>
                </a:solidFill>
                <a:cs typeface="+mn-cs"/>
              </a:rPr>
              <a:t>Minnesota: 	      </a:t>
            </a:r>
            <a:r>
              <a:rPr lang="en-US" sz="2400" dirty="0" smtClean="0">
                <a:solidFill>
                  <a:schemeClr val="bg2"/>
                </a:solidFill>
                <a:cs typeface="+mn-cs"/>
              </a:rPr>
              <a:t>14</a:t>
            </a:r>
          </a:p>
          <a:p>
            <a:pPr lvl="1" eaLnBrk="1" hangingPunct="1">
              <a:spcBef>
                <a:spcPct val="30000"/>
              </a:spcBef>
              <a:buFontTx/>
              <a:buChar char="•"/>
              <a:defRPr/>
            </a:pPr>
            <a:r>
              <a:rPr lang="en-US" sz="2400" b="1" dirty="0" smtClean="0">
                <a:solidFill>
                  <a:schemeClr val="bg2"/>
                </a:solidFill>
                <a:cs typeface="+mn-cs"/>
              </a:rPr>
              <a:t>Iowa: 		</a:t>
            </a:r>
            <a:r>
              <a:rPr lang="en-US" sz="2400" dirty="0" smtClean="0">
                <a:solidFill>
                  <a:schemeClr val="bg2"/>
                </a:solidFill>
                <a:cs typeface="+mn-cs"/>
              </a:rPr>
              <a:t>      17</a:t>
            </a:r>
            <a:endParaRPr lang="en-US" sz="2400" b="1" dirty="0" smtClean="0">
              <a:solidFill>
                <a:schemeClr val="bg2"/>
              </a:solidFill>
              <a:cs typeface="+mn-cs"/>
            </a:endParaRPr>
          </a:p>
          <a:p>
            <a:pPr lvl="1" eaLnBrk="1" hangingPunct="1">
              <a:spcBef>
                <a:spcPct val="30000"/>
              </a:spcBef>
              <a:buFontTx/>
              <a:buChar char="•"/>
              <a:defRPr/>
            </a:pPr>
            <a:endParaRPr lang="en-US" sz="2400" b="1" dirty="0" smtClean="0">
              <a:solidFill>
                <a:schemeClr val="bg1"/>
              </a:solidFill>
              <a:cs typeface="+mn-cs"/>
            </a:endParaRPr>
          </a:p>
          <a:p>
            <a:pPr lvl="1" eaLnBrk="1" hangingPunct="1">
              <a:spcBef>
                <a:spcPct val="30000"/>
              </a:spcBef>
              <a:defRPr/>
            </a:pPr>
            <a:endParaRPr lang="en-US" sz="2400" dirty="0" smtClean="0">
              <a:solidFill>
                <a:schemeClr val="bg1"/>
              </a:solidFill>
              <a:cs typeface="+mn-cs"/>
            </a:endParaRPr>
          </a:p>
        </p:txBody>
      </p:sp>
    </p:spTree>
    <p:extLst>
      <p:ext uri="{BB962C8B-B14F-4D97-AF65-F5344CB8AC3E}">
        <p14:creationId xmlns:p14="http://schemas.microsoft.com/office/powerpoint/2010/main" val="3702123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2"/>
          <p:cNvSpPr txBox="1">
            <a:spLocks noChangeArrowheads="1"/>
          </p:cNvSpPr>
          <p:nvPr/>
        </p:nvSpPr>
        <p:spPr bwMode="auto">
          <a:xfrm>
            <a:off x="2452688" y="2862263"/>
            <a:ext cx="4267200" cy="2619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r>
              <a:rPr lang="en-US" sz="1100" i="1"/>
              <a:t>http://www.birdandmoon.com/birdsounds.html</a:t>
            </a:r>
          </a:p>
        </p:txBody>
      </p:sp>
      <p:sp>
        <p:nvSpPr>
          <p:cNvPr id="345090" name="Rectangle 2"/>
          <p:cNvSpPr>
            <a:spLocks noGrp="1" noChangeArrowheads="1"/>
          </p:cNvSpPr>
          <p:nvPr>
            <p:ph type="title"/>
          </p:nvPr>
        </p:nvSpPr>
        <p:spPr>
          <a:xfrm>
            <a:off x="457200" y="0"/>
            <a:ext cx="8229600" cy="1143000"/>
          </a:xfrm>
        </p:spPr>
        <p:txBody>
          <a:bodyPr/>
          <a:lstStyle/>
          <a:p>
            <a:pPr>
              <a:defRPr/>
            </a:pPr>
            <a:r>
              <a:rPr lang="en-US" sz="4000" b="1" u="sng">
                <a:effectLst>
                  <a:outerShdw blurRad="38100" dist="38100" dir="2700000" algn="tl">
                    <a:srgbClr val="000000"/>
                  </a:outerShdw>
                </a:effectLst>
                <a:latin typeface="Arial" charset="0"/>
                <a:cs typeface="+mj-cs"/>
              </a:rPr>
              <a:t>Learning Calls</a:t>
            </a:r>
          </a:p>
        </p:txBody>
      </p:sp>
      <p:sp>
        <p:nvSpPr>
          <p:cNvPr id="24579" name="Rectangle 3"/>
          <p:cNvSpPr>
            <a:spLocks noChangeArrowheads="1"/>
          </p:cNvSpPr>
          <p:nvPr/>
        </p:nvSpPr>
        <p:spPr bwMode="auto">
          <a:xfrm>
            <a:off x="381000" y="3124200"/>
            <a:ext cx="8229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hangingPunct="0">
              <a:spcBef>
                <a:spcPct val="50000"/>
              </a:spcBef>
              <a:buFontTx/>
              <a:buChar char="•"/>
            </a:pPr>
            <a:r>
              <a:rPr lang="en-US" sz="2400">
                <a:solidFill>
                  <a:schemeClr val="bg1"/>
                </a:solidFill>
              </a:rPr>
              <a:t>Develop mnemonics </a:t>
            </a:r>
          </a:p>
          <a:p>
            <a:pPr marL="342900" indent="-342900" eaLnBrk="0" hangingPunct="0">
              <a:spcBef>
                <a:spcPct val="50000"/>
              </a:spcBef>
              <a:buFontTx/>
              <a:buChar char="•"/>
            </a:pPr>
            <a:r>
              <a:rPr lang="en-US" sz="2400">
                <a:solidFill>
                  <a:schemeClr val="bg1"/>
                </a:solidFill>
              </a:rPr>
              <a:t>Study the picture while listening to the call</a:t>
            </a:r>
          </a:p>
          <a:p>
            <a:pPr marL="342900" indent="-342900" eaLnBrk="0" hangingPunct="0">
              <a:spcBef>
                <a:spcPct val="50000"/>
              </a:spcBef>
              <a:buFontTx/>
              <a:buChar char="•"/>
            </a:pPr>
            <a:r>
              <a:rPr lang="en-US" sz="2400">
                <a:solidFill>
                  <a:schemeClr val="bg1"/>
                </a:solidFill>
              </a:rPr>
              <a:t>Sketch the frog and/or the sound it makes</a:t>
            </a:r>
          </a:p>
          <a:p>
            <a:pPr marL="342900" indent="-342900" eaLnBrk="0" hangingPunct="0">
              <a:spcBef>
                <a:spcPct val="50000"/>
              </a:spcBef>
              <a:buFontTx/>
              <a:buChar char="•"/>
            </a:pPr>
            <a:r>
              <a:rPr lang="en-US" sz="2400">
                <a:solidFill>
                  <a:schemeClr val="bg1"/>
                </a:solidFill>
              </a:rPr>
              <a:t>Practice, practice, practice!</a:t>
            </a:r>
            <a:endParaRPr lang="en-US">
              <a:solidFill>
                <a:schemeClr val="bg1"/>
              </a:solidFill>
            </a:endParaRPr>
          </a:p>
          <a:p>
            <a:pPr marL="342900" indent="-342900" eaLnBrk="0" hangingPunct="0">
              <a:lnSpc>
                <a:spcPct val="90000"/>
              </a:lnSpc>
              <a:spcBef>
                <a:spcPct val="50000"/>
              </a:spcBef>
              <a:buFontTx/>
              <a:buChar char="•"/>
            </a:pPr>
            <a:endParaRPr lang="en-US">
              <a:solidFill>
                <a:schemeClr val="bg1"/>
              </a:solidFill>
            </a:endParaRPr>
          </a:p>
        </p:txBody>
      </p:sp>
      <p:grpSp>
        <p:nvGrpSpPr>
          <p:cNvPr id="24580" name="Group 4"/>
          <p:cNvGrpSpPr>
            <a:grpSpLocks/>
          </p:cNvGrpSpPr>
          <p:nvPr/>
        </p:nvGrpSpPr>
        <p:grpSpPr bwMode="auto">
          <a:xfrm>
            <a:off x="4800600" y="5257800"/>
            <a:ext cx="4343400" cy="1600200"/>
            <a:chOff x="3024" y="3312"/>
            <a:chExt cx="2736" cy="1008"/>
          </a:xfrm>
        </p:grpSpPr>
        <p:sp>
          <p:nvSpPr>
            <p:cNvPr id="24583" name="Rectangle 5"/>
            <p:cNvSpPr>
              <a:spLocks noChangeArrowheads="1"/>
            </p:cNvSpPr>
            <p:nvPr/>
          </p:nvSpPr>
          <p:spPr bwMode="auto">
            <a:xfrm>
              <a:off x="3024" y="3312"/>
              <a:ext cx="2736" cy="100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4584" name="Picture 6"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4581" name="Picture 2" descr="G:\AZA\birdsounds.jpg"/>
          <p:cNvPicPr>
            <a:picLocks noChangeAspect="1" noChangeArrowheads="1"/>
          </p:cNvPicPr>
          <p:nvPr/>
        </p:nvPicPr>
        <p:blipFill>
          <a:blip r:embed="rId4" cstate="email">
            <a:extLst>
              <a:ext uri="{28A0092B-C50C-407E-A947-70E740481C1C}">
                <a14:useLocalDpi xmlns:a14="http://schemas.microsoft.com/office/drawing/2010/main" val="0"/>
              </a:ext>
            </a:extLst>
          </a:blip>
          <a:srcRect t="46649" b="29279"/>
          <a:stretch>
            <a:fillRect/>
          </a:stretch>
        </p:blipFill>
        <p:spPr bwMode="auto">
          <a:xfrm>
            <a:off x="2452688" y="1066800"/>
            <a:ext cx="4267200" cy="139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2" descr="G:\AZA\birdsounds.jpg"/>
          <p:cNvPicPr>
            <a:picLocks noChangeAspect="1" noChangeArrowheads="1"/>
          </p:cNvPicPr>
          <p:nvPr/>
        </p:nvPicPr>
        <p:blipFill>
          <a:blip r:embed="rId5" cstate="email">
            <a:extLst>
              <a:ext uri="{28A0092B-C50C-407E-A947-70E740481C1C}">
                <a14:useLocalDpi xmlns:a14="http://schemas.microsoft.com/office/drawing/2010/main" val="0"/>
              </a:ext>
            </a:extLst>
          </a:blip>
          <a:srcRect t="92775"/>
          <a:stretch>
            <a:fillRect/>
          </a:stretch>
        </p:blipFill>
        <p:spPr bwMode="auto">
          <a:xfrm>
            <a:off x="2452688" y="2459038"/>
            <a:ext cx="42672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0"/>
            <a:ext cx="8763000" cy="1143000"/>
          </a:xfrm>
        </p:spPr>
        <p:txBody>
          <a:bodyPr/>
          <a:lstStyle/>
          <a:p>
            <a:pPr eaLnBrk="1" hangingPunct="1">
              <a:defRPr/>
            </a:pPr>
            <a:r>
              <a:rPr lang="en-US" altLang="ja-JP" sz="4000" b="1" u="sng" dirty="0" smtClean="0">
                <a:effectLst>
                  <a:outerShdw blurRad="38100" dist="38100" dir="2700000" algn="tl">
                    <a:srgbClr val="000000"/>
                  </a:outerShdw>
                </a:effectLst>
                <a:latin typeface="Arial" charset="0"/>
                <a:cs typeface="+mj-cs"/>
              </a:rPr>
              <a:t>American Bullfrog</a:t>
            </a:r>
            <a:endParaRPr lang="en-US" sz="4000" b="1" u="sng" dirty="0">
              <a:effectLst>
                <a:outerShdw blurRad="38100" dist="38100" dir="2700000" algn="tl">
                  <a:srgbClr val="000000"/>
                </a:outerShdw>
              </a:effectLst>
              <a:latin typeface="Arial" charset="0"/>
              <a:cs typeface="+mj-cs"/>
            </a:endParaRPr>
          </a:p>
        </p:txBody>
      </p:sp>
      <p:grpSp>
        <p:nvGrpSpPr>
          <p:cNvPr id="26626" name="Group 3"/>
          <p:cNvGrpSpPr>
            <a:grpSpLocks/>
          </p:cNvGrpSpPr>
          <p:nvPr/>
        </p:nvGrpSpPr>
        <p:grpSpPr bwMode="auto">
          <a:xfrm>
            <a:off x="4800600" y="5257800"/>
            <a:ext cx="4343400" cy="1600200"/>
            <a:chOff x="3024" y="3312"/>
            <a:chExt cx="2736" cy="1008"/>
          </a:xfrm>
        </p:grpSpPr>
        <p:sp>
          <p:nvSpPr>
            <p:cNvPr id="26630" name="Rectangle 4"/>
            <p:cNvSpPr>
              <a:spLocks noChangeArrowheads="1"/>
            </p:cNvSpPr>
            <p:nvPr/>
          </p:nvSpPr>
          <p:spPr bwMode="auto">
            <a:xfrm>
              <a:off x="3024" y="3312"/>
              <a:ext cx="2736" cy="100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6631"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662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19538" y="1219200"/>
            <a:ext cx="507206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Rectangle 2"/>
          <p:cNvSpPr>
            <a:spLocks noChangeArrowheads="1"/>
          </p:cNvSpPr>
          <p:nvPr/>
        </p:nvSpPr>
        <p:spPr bwMode="auto">
          <a:xfrm>
            <a:off x="228600" y="1295400"/>
            <a:ext cx="3429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Arial" charset="0"/>
              <a:buChar char="•"/>
            </a:pPr>
            <a:r>
              <a:rPr lang="en-US" dirty="0" smtClean="0">
                <a:solidFill>
                  <a:schemeClr val="bg1"/>
                </a:solidFill>
              </a:rPr>
              <a:t>Listen</a:t>
            </a:r>
          </a:p>
          <a:p>
            <a:pPr marL="342900" indent="-342900">
              <a:buFont typeface="Arial" charset="0"/>
              <a:buChar char="•"/>
            </a:pPr>
            <a:r>
              <a:rPr lang="en-US" dirty="0" smtClean="0">
                <a:solidFill>
                  <a:schemeClr val="bg1"/>
                </a:solidFill>
              </a:rPr>
              <a:t>What does it sound like?</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76200"/>
            <a:ext cx="8229600" cy="1143000"/>
          </a:xfrm>
        </p:spPr>
        <p:txBody>
          <a:bodyPr/>
          <a:lstStyle/>
          <a:p>
            <a:pPr eaLnBrk="1" hangingPunct="1">
              <a:defRPr/>
            </a:pPr>
            <a:r>
              <a:rPr lang="en-US" b="1" u="sng" dirty="0" err="1">
                <a:effectLst>
                  <a:outerShdw blurRad="38100" dist="38100" dir="2700000" algn="tl">
                    <a:srgbClr val="000000"/>
                  </a:outerShdw>
                </a:effectLst>
                <a:latin typeface="Arial" charset="0"/>
                <a:cs typeface="+mj-cs"/>
              </a:rPr>
              <a:t>Ranidae</a:t>
            </a:r>
            <a:r>
              <a:rPr lang="en-US" b="1" u="sng" dirty="0">
                <a:effectLst>
                  <a:outerShdw blurRad="38100" dist="38100" dir="2700000" algn="tl">
                    <a:srgbClr val="000000"/>
                  </a:outerShdw>
                </a:effectLst>
                <a:latin typeface="Arial" charset="0"/>
                <a:cs typeface="+mj-cs"/>
              </a:rPr>
              <a:t>: True Frogs </a:t>
            </a:r>
            <a:r>
              <a:rPr lang="en-US" b="1" u="sng" dirty="0" smtClean="0">
                <a:effectLst>
                  <a:outerShdw blurRad="38100" dist="38100" dir="2700000" algn="tl">
                    <a:srgbClr val="000000"/>
                  </a:outerShdw>
                </a:effectLst>
                <a:latin typeface="Arial" charset="0"/>
                <a:cs typeface="+mj-cs"/>
              </a:rPr>
              <a:t>(3)</a:t>
            </a:r>
            <a:endParaRPr lang="en-US" b="1" u="sng" dirty="0">
              <a:effectLst>
                <a:outerShdw blurRad="38100" dist="38100" dir="2700000" algn="tl">
                  <a:srgbClr val="000000"/>
                </a:outerShdw>
              </a:effectLst>
              <a:latin typeface="Arial" charset="0"/>
              <a:cs typeface="+mj-cs"/>
            </a:endParaRPr>
          </a:p>
        </p:txBody>
      </p:sp>
      <p:grpSp>
        <p:nvGrpSpPr>
          <p:cNvPr id="49154" name="Group 3"/>
          <p:cNvGrpSpPr>
            <a:grpSpLocks/>
          </p:cNvGrpSpPr>
          <p:nvPr/>
        </p:nvGrpSpPr>
        <p:grpSpPr bwMode="auto">
          <a:xfrm>
            <a:off x="4800600" y="5257800"/>
            <a:ext cx="4343400" cy="1600200"/>
            <a:chOff x="3024" y="3312"/>
            <a:chExt cx="2736" cy="1008"/>
          </a:xfrm>
        </p:grpSpPr>
        <p:sp>
          <p:nvSpPr>
            <p:cNvPr id="19462"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9158"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9460" name="Text Box 8"/>
          <p:cNvSpPr txBox="1">
            <a:spLocks noChangeArrowheads="1"/>
          </p:cNvSpPr>
          <p:nvPr/>
        </p:nvSpPr>
        <p:spPr bwMode="auto">
          <a:xfrm>
            <a:off x="5181600" y="1223963"/>
            <a:ext cx="3810000" cy="3231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US" sz="2400" b="1" u="sng" dirty="0" smtClean="0">
                <a:solidFill>
                  <a:srgbClr val="76B900"/>
                </a:solidFill>
                <a:cs typeface="+mn-cs"/>
              </a:rPr>
              <a:t>Species List</a:t>
            </a:r>
          </a:p>
          <a:p>
            <a:pPr eaLnBrk="1" hangingPunct="1">
              <a:spcBef>
                <a:spcPct val="50000"/>
              </a:spcBef>
              <a:defRPr/>
            </a:pPr>
            <a:r>
              <a:rPr lang="en-US" sz="2400" b="1" dirty="0" smtClean="0">
                <a:solidFill>
                  <a:schemeClr val="bg1"/>
                </a:solidFill>
                <a:cs typeface="+mn-cs"/>
              </a:rPr>
              <a:t>Northern Leopard Frog</a:t>
            </a:r>
            <a:br>
              <a:rPr lang="en-US" sz="2400" b="1" dirty="0" smtClean="0">
                <a:solidFill>
                  <a:schemeClr val="bg1"/>
                </a:solidFill>
                <a:cs typeface="+mn-cs"/>
              </a:rPr>
            </a:br>
            <a:r>
              <a:rPr lang="en-US" sz="2400" b="1" dirty="0" smtClean="0">
                <a:solidFill>
                  <a:schemeClr val="bg1"/>
                </a:solidFill>
                <a:cs typeface="+mn-cs"/>
              </a:rPr>
              <a:t>Plains Leopard Frog</a:t>
            </a:r>
            <a:br>
              <a:rPr lang="en-US" sz="2400" b="1" dirty="0" smtClean="0">
                <a:solidFill>
                  <a:schemeClr val="bg1"/>
                </a:solidFill>
                <a:cs typeface="+mn-cs"/>
              </a:rPr>
            </a:br>
            <a:r>
              <a:rPr lang="en-US" sz="2400" b="1" dirty="0" smtClean="0">
                <a:solidFill>
                  <a:schemeClr val="bg1"/>
                </a:solidFill>
                <a:cs typeface="+mn-cs"/>
              </a:rPr>
              <a:t>American Bullfrog</a:t>
            </a:r>
            <a:br>
              <a:rPr lang="en-US" sz="2400" b="1" dirty="0" smtClean="0">
                <a:solidFill>
                  <a:schemeClr val="bg1"/>
                </a:solidFill>
                <a:cs typeface="+mn-cs"/>
              </a:rPr>
            </a:br>
            <a:r>
              <a:rPr lang="en-US" sz="2400" b="1" dirty="0" smtClean="0">
                <a:solidFill>
                  <a:schemeClr val="bg1"/>
                </a:solidFill>
                <a:cs typeface="+mn-cs"/>
              </a:rPr>
              <a:t/>
            </a:r>
            <a:br>
              <a:rPr lang="en-US" sz="2400" b="1" dirty="0" smtClean="0">
                <a:solidFill>
                  <a:schemeClr val="bg1"/>
                </a:solidFill>
                <a:cs typeface="+mn-cs"/>
              </a:rPr>
            </a:br>
            <a:r>
              <a:rPr lang="en-US" sz="2400" b="1" dirty="0" smtClean="0">
                <a:solidFill>
                  <a:schemeClr val="bg1"/>
                </a:solidFill>
                <a:cs typeface="+mn-cs"/>
              </a:rPr>
              <a:t/>
            </a:r>
            <a:br>
              <a:rPr lang="en-US" sz="2400" b="1" dirty="0" smtClean="0">
                <a:solidFill>
                  <a:schemeClr val="bg1"/>
                </a:solidFill>
                <a:cs typeface="+mn-cs"/>
              </a:rPr>
            </a:br>
            <a:r>
              <a:rPr lang="en-US" sz="2400" b="1" dirty="0" smtClean="0">
                <a:solidFill>
                  <a:schemeClr val="bg1"/>
                </a:solidFill>
                <a:cs typeface="+mn-cs"/>
              </a:rPr>
              <a:t/>
            </a:r>
            <a:br>
              <a:rPr lang="en-US" sz="2400" b="1" dirty="0" smtClean="0">
                <a:solidFill>
                  <a:schemeClr val="bg1"/>
                </a:solidFill>
                <a:cs typeface="+mn-cs"/>
              </a:rPr>
            </a:br>
            <a:endParaRPr lang="en-US" sz="2400" b="1" dirty="0" smtClean="0">
              <a:solidFill>
                <a:srgbClr val="76B900"/>
              </a:solidFill>
              <a:cs typeface="+mn-cs"/>
            </a:endParaRPr>
          </a:p>
        </p:txBody>
      </p:sp>
      <p:sp>
        <p:nvSpPr>
          <p:cNvPr id="19461" name="Text Box 12"/>
          <p:cNvSpPr txBox="1">
            <a:spLocks noChangeArrowheads="1"/>
          </p:cNvSpPr>
          <p:nvPr/>
        </p:nvSpPr>
        <p:spPr bwMode="auto">
          <a:xfrm>
            <a:off x="381000" y="1219200"/>
            <a:ext cx="4648200" cy="3836988"/>
          </a:xfrm>
          <a:prstGeom prst="rect">
            <a:avLst/>
          </a:prstGeom>
          <a:noFill/>
          <a:ln w="254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3550" indent="-463550"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US" sz="2400" b="1" u="sng" smtClean="0">
                <a:solidFill>
                  <a:srgbClr val="76B900"/>
                </a:solidFill>
                <a:cs typeface="+mn-cs"/>
              </a:rPr>
              <a:t>Shared Features</a:t>
            </a:r>
            <a:endParaRPr lang="en-US" sz="2200" smtClean="0">
              <a:solidFill>
                <a:srgbClr val="76B900"/>
              </a:solidFill>
              <a:cs typeface="+mn-cs"/>
            </a:endParaRPr>
          </a:p>
          <a:p>
            <a:pPr eaLnBrk="1" hangingPunct="1">
              <a:spcBef>
                <a:spcPct val="50000"/>
              </a:spcBef>
              <a:buFontTx/>
              <a:buChar char="•"/>
              <a:defRPr/>
            </a:pPr>
            <a:r>
              <a:rPr lang="en-US" sz="2200" smtClean="0">
                <a:solidFill>
                  <a:schemeClr val="bg1"/>
                </a:solidFill>
                <a:cs typeface="+mn-cs"/>
              </a:rPr>
              <a:t>Powerful hind legs </a:t>
            </a:r>
          </a:p>
          <a:p>
            <a:pPr eaLnBrk="1" hangingPunct="1">
              <a:spcBef>
                <a:spcPct val="50000"/>
              </a:spcBef>
              <a:buFontTx/>
              <a:buChar char="•"/>
              <a:defRPr/>
            </a:pPr>
            <a:r>
              <a:rPr lang="en-US" sz="2200" smtClean="0">
                <a:solidFill>
                  <a:schemeClr val="bg1"/>
                </a:solidFill>
                <a:cs typeface="+mn-cs"/>
              </a:rPr>
              <a:t>Can move in long leaps</a:t>
            </a:r>
          </a:p>
          <a:p>
            <a:pPr eaLnBrk="1" hangingPunct="1">
              <a:spcBef>
                <a:spcPct val="50000"/>
              </a:spcBef>
              <a:buFontTx/>
              <a:buChar char="•"/>
              <a:defRPr/>
            </a:pPr>
            <a:r>
              <a:rPr lang="en-US" sz="2200" smtClean="0">
                <a:solidFill>
                  <a:schemeClr val="bg1"/>
                </a:solidFill>
                <a:cs typeface="+mn-cs"/>
              </a:rPr>
              <a:t>Webbed feet </a:t>
            </a:r>
          </a:p>
          <a:p>
            <a:pPr eaLnBrk="1" hangingPunct="1">
              <a:spcBef>
                <a:spcPct val="50000"/>
              </a:spcBef>
              <a:buFontTx/>
              <a:buChar char="•"/>
              <a:defRPr/>
            </a:pPr>
            <a:r>
              <a:rPr lang="en-US" sz="2200" smtClean="0">
                <a:solidFill>
                  <a:schemeClr val="bg1"/>
                </a:solidFill>
                <a:cs typeface="+mn-cs"/>
              </a:rPr>
              <a:t>Stout waist </a:t>
            </a:r>
          </a:p>
          <a:p>
            <a:pPr eaLnBrk="1" hangingPunct="1">
              <a:spcBef>
                <a:spcPct val="50000"/>
              </a:spcBef>
              <a:buFontTx/>
              <a:buChar char="•"/>
              <a:defRPr/>
            </a:pPr>
            <a:r>
              <a:rPr lang="en-US" sz="2200" smtClean="0">
                <a:solidFill>
                  <a:schemeClr val="bg1"/>
                </a:solidFill>
                <a:cs typeface="+mn-cs"/>
              </a:rPr>
              <a:t>Large, broad mouth </a:t>
            </a:r>
          </a:p>
          <a:p>
            <a:pPr eaLnBrk="1" hangingPunct="1">
              <a:spcBef>
                <a:spcPct val="50000"/>
              </a:spcBef>
              <a:buFontTx/>
              <a:buChar char="•"/>
              <a:defRPr/>
            </a:pPr>
            <a:r>
              <a:rPr lang="en-US" sz="2200" smtClean="0">
                <a:solidFill>
                  <a:schemeClr val="bg1"/>
                </a:solidFill>
                <a:cs typeface="+mn-cs"/>
              </a:rPr>
              <a:t>Smooth skin without bumps </a:t>
            </a:r>
            <a:br>
              <a:rPr lang="en-US" sz="2200" smtClean="0">
                <a:solidFill>
                  <a:schemeClr val="bg1"/>
                </a:solidFill>
                <a:cs typeface="+mn-cs"/>
              </a:rPr>
            </a:br>
            <a:r>
              <a:rPr lang="en-US" sz="2200" smtClean="0">
                <a:solidFill>
                  <a:schemeClr val="bg1"/>
                </a:solidFill>
                <a:cs typeface="+mn-cs"/>
              </a:rPr>
              <a:t>or tubercles (generally) </a:t>
            </a:r>
          </a:p>
        </p:txBody>
      </p:sp>
    </p:spTree>
    <p:extLst>
      <p:ext uri="{BB962C8B-B14F-4D97-AF65-F5344CB8AC3E}">
        <p14:creationId xmlns:p14="http://schemas.microsoft.com/office/powerpoint/2010/main" val="4245185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457200" y="76200"/>
            <a:ext cx="8229600" cy="1143000"/>
          </a:xfrm>
        </p:spPr>
        <p:txBody>
          <a:bodyPr/>
          <a:lstStyle/>
          <a:p>
            <a:pPr eaLnBrk="1" hangingPunct="1">
              <a:defRPr/>
            </a:pPr>
            <a:r>
              <a:rPr lang="en-US" sz="4000" b="1" u="sng" smtClean="0">
                <a:effectLst>
                  <a:outerShdw blurRad="38100" dist="38100" dir="2700000" algn="tl">
                    <a:srgbClr val="000000"/>
                  </a:outerShdw>
                </a:effectLst>
                <a:ea typeface="+mj-ea"/>
                <a:cs typeface="+mj-cs"/>
              </a:rPr>
              <a:t>Northern Leopard Frog</a:t>
            </a:r>
            <a:r>
              <a:rPr lang="en-US" sz="4000" smtClean="0">
                <a:ea typeface="+mj-ea"/>
                <a:cs typeface="+mj-cs"/>
              </a:rPr>
              <a:t/>
            </a:r>
            <a:br>
              <a:rPr lang="en-US" sz="4000" smtClean="0">
                <a:ea typeface="+mj-ea"/>
                <a:cs typeface="+mj-cs"/>
              </a:rPr>
            </a:br>
            <a:r>
              <a:rPr lang="en-US" sz="3200" i="1" smtClean="0">
                <a:effectLst>
                  <a:outerShdw blurRad="38100" dist="38100" dir="2700000" algn="tl">
                    <a:srgbClr val="000000"/>
                  </a:outerShdw>
                </a:effectLst>
                <a:ea typeface="+mj-ea"/>
                <a:cs typeface="+mj-cs"/>
              </a:rPr>
              <a:t>Lithobates (Rana) pipiens</a:t>
            </a:r>
            <a:endParaRPr lang="en-US" sz="3200" smtClean="0">
              <a:effectLst>
                <a:outerShdw blurRad="38100" dist="38100" dir="2700000" algn="tl">
                  <a:srgbClr val="000000"/>
                </a:outerShdw>
              </a:effectLst>
              <a:ea typeface="+mj-ea"/>
              <a:cs typeface="+mj-cs"/>
            </a:endParaRPr>
          </a:p>
        </p:txBody>
      </p:sp>
      <p:pic>
        <p:nvPicPr>
          <p:cNvPr id="20483" name="Picture 3" descr="USGS - 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76600" y="1219200"/>
            <a:ext cx="5638800" cy="374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484" name="Text Box 4"/>
          <p:cNvSpPr txBox="1">
            <a:spLocks noChangeArrowheads="1"/>
          </p:cNvSpPr>
          <p:nvPr/>
        </p:nvSpPr>
        <p:spPr bwMode="auto">
          <a:xfrm>
            <a:off x="8153400" y="4724400"/>
            <a:ext cx="7223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USGS</a:t>
            </a:r>
          </a:p>
        </p:txBody>
      </p:sp>
      <p:grpSp>
        <p:nvGrpSpPr>
          <p:cNvPr id="51204" name="Group 5"/>
          <p:cNvGrpSpPr>
            <a:grpSpLocks/>
          </p:cNvGrpSpPr>
          <p:nvPr/>
        </p:nvGrpSpPr>
        <p:grpSpPr bwMode="auto">
          <a:xfrm>
            <a:off x="4800600" y="5257800"/>
            <a:ext cx="4343400" cy="1600200"/>
            <a:chOff x="3024" y="3312"/>
            <a:chExt cx="2736" cy="1008"/>
          </a:xfrm>
        </p:grpSpPr>
        <p:sp>
          <p:nvSpPr>
            <p:cNvPr id="20490" name="Rectangle 6"/>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1210" name="Picture 7" descr="AZA-FrogWatch US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0486" name="Picture 8" descr="Northern_Leopard_Fro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219200"/>
            <a:ext cx="3886200" cy="2252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487" name="Text Box 9"/>
          <p:cNvSpPr txBox="1">
            <a:spLocks noChangeArrowheads="1"/>
          </p:cNvSpPr>
          <p:nvPr/>
        </p:nvSpPr>
        <p:spPr bwMode="auto">
          <a:xfrm>
            <a:off x="3124200" y="3048000"/>
            <a:ext cx="7223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USGS</a:t>
            </a:r>
          </a:p>
        </p:txBody>
      </p:sp>
      <p:sp>
        <p:nvSpPr>
          <p:cNvPr id="20488" name="Text Box 5"/>
          <p:cNvSpPr txBox="1">
            <a:spLocks noChangeArrowheads="1"/>
          </p:cNvSpPr>
          <p:nvPr/>
        </p:nvSpPr>
        <p:spPr bwMode="auto">
          <a:xfrm>
            <a:off x="1270000" y="3471863"/>
            <a:ext cx="10175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INHS</a:t>
            </a:r>
          </a:p>
        </p:txBody>
      </p:sp>
      <p:sp>
        <p:nvSpPr>
          <p:cNvPr id="20489" name="Rectangle 3"/>
          <p:cNvSpPr>
            <a:spLocks noChangeArrowheads="1"/>
          </p:cNvSpPr>
          <p:nvPr/>
        </p:nvSpPr>
        <p:spPr bwMode="auto">
          <a:xfrm>
            <a:off x="76200" y="4038600"/>
            <a:ext cx="41148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80000"/>
              </a:lnSpc>
              <a:spcBef>
                <a:spcPct val="20000"/>
              </a:spcBef>
              <a:defRPr/>
            </a:pPr>
            <a:endParaRPr lang="en-US" sz="1800">
              <a:solidFill>
                <a:srgbClr val="E86A56"/>
              </a:solidFill>
              <a:cs typeface="+mn-cs"/>
            </a:endParaRPr>
          </a:p>
          <a:p>
            <a:pPr>
              <a:lnSpc>
                <a:spcPct val="80000"/>
              </a:lnSpc>
              <a:spcBef>
                <a:spcPct val="20000"/>
              </a:spcBef>
              <a:defRPr/>
            </a:pPr>
            <a:r>
              <a:rPr lang="en-US" sz="1800">
                <a:solidFill>
                  <a:srgbClr val="76B900"/>
                </a:solidFill>
                <a:cs typeface="+mn-cs"/>
              </a:rPr>
              <a:t>March – June</a:t>
            </a:r>
          </a:p>
        </p:txBody>
      </p:sp>
    </p:spTree>
    <p:extLst>
      <p:ext uri="{BB962C8B-B14F-4D97-AF65-F5344CB8AC3E}">
        <p14:creationId xmlns:p14="http://schemas.microsoft.com/office/powerpoint/2010/main" val="50367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4572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Northern Leopard Frog</a:t>
            </a:r>
          </a:p>
        </p:txBody>
      </p:sp>
      <p:sp>
        <p:nvSpPr>
          <p:cNvPr id="21507" name="Rectangle 3"/>
          <p:cNvSpPr>
            <a:spLocks noGrp="1" noChangeArrowheads="1"/>
          </p:cNvSpPr>
          <p:nvPr>
            <p:ph type="body" idx="4294967295"/>
          </p:nvPr>
        </p:nvSpPr>
        <p:spPr bwMode="auto">
          <a:xfrm>
            <a:off x="76200" y="1371600"/>
            <a:ext cx="4114800" cy="40386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indent="0" eaLnBrk="1" hangingPunct="1">
              <a:lnSpc>
                <a:spcPct val="80000"/>
              </a:lnSpc>
              <a:buFontTx/>
              <a:buNone/>
              <a:defRPr/>
            </a:pPr>
            <a:r>
              <a:rPr lang="en-US" sz="2800" b="1" u="sng">
                <a:solidFill>
                  <a:schemeClr val="bg1"/>
                </a:solidFill>
                <a:latin typeface="Arial" charset="0"/>
                <a:cs typeface="+mn-cs"/>
              </a:rPr>
              <a:t>Habitat</a:t>
            </a:r>
            <a:r>
              <a:rPr lang="en-US" sz="2800" b="1">
                <a:solidFill>
                  <a:schemeClr val="bg1"/>
                </a:solidFill>
                <a:latin typeface="Arial" charset="0"/>
                <a:cs typeface="+mn-cs"/>
              </a:rPr>
              <a:t>:</a:t>
            </a:r>
            <a:r>
              <a:rPr lang="en-US" sz="2800">
                <a:solidFill>
                  <a:schemeClr val="bg1"/>
                </a:solidFill>
                <a:latin typeface="Arial" charset="0"/>
                <a:cs typeface="+mn-cs"/>
              </a:rPr>
              <a:t> </a:t>
            </a:r>
            <a:br>
              <a:rPr lang="en-US" sz="2800">
                <a:solidFill>
                  <a:schemeClr val="bg1"/>
                </a:solidFill>
                <a:latin typeface="Arial" charset="0"/>
                <a:cs typeface="+mn-cs"/>
              </a:rPr>
            </a:br>
            <a:r>
              <a:rPr lang="en-US" sz="2800">
                <a:solidFill>
                  <a:schemeClr val="bg1"/>
                </a:solidFill>
                <a:latin typeface="Arial" charset="0"/>
                <a:cs typeface="+mn-cs"/>
              </a:rPr>
              <a:t>Wide variety ranging from freshwater with profuse vegetation to brackish marshes and moist fields.</a:t>
            </a:r>
            <a:br>
              <a:rPr lang="en-US" sz="2800">
                <a:solidFill>
                  <a:schemeClr val="bg1"/>
                </a:solidFill>
                <a:latin typeface="Arial" charset="0"/>
                <a:cs typeface="+mn-cs"/>
              </a:rPr>
            </a:br>
            <a:r>
              <a:rPr lang="en-US" sz="2800">
                <a:solidFill>
                  <a:schemeClr val="bg1"/>
                </a:solidFill>
                <a:latin typeface="Arial" charset="0"/>
                <a:cs typeface="+mn-cs"/>
              </a:rPr>
              <a:t/>
            </a:r>
            <a:br>
              <a:rPr lang="en-US" sz="2800">
                <a:solidFill>
                  <a:schemeClr val="bg1"/>
                </a:solidFill>
                <a:latin typeface="Arial" charset="0"/>
                <a:cs typeface="+mn-cs"/>
              </a:rPr>
            </a:br>
            <a:r>
              <a:rPr lang="en-US" sz="2800" u="sng">
                <a:solidFill>
                  <a:schemeClr val="bg1"/>
                </a:solidFill>
                <a:latin typeface="Arial" charset="0"/>
                <a:cs typeface="+mn-cs"/>
              </a:rPr>
              <a:t>Call</a:t>
            </a:r>
            <a:r>
              <a:rPr lang="en-US" sz="2800">
                <a:solidFill>
                  <a:schemeClr val="bg1"/>
                </a:solidFill>
                <a:latin typeface="Arial" charset="0"/>
                <a:cs typeface="+mn-cs"/>
              </a:rPr>
              <a:t>: A low guttural snore lasting about 3 seconds, followed by several clucking notes.</a:t>
            </a:r>
          </a:p>
        </p:txBody>
      </p:sp>
      <p:pic>
        <p:nvPicPr>
          <p:cNvPr id="21508" name="Picture 4" descr="NPS_Northern_Leopard_Fr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38" y="1385888"/>
            <a:ext cx="4119562" cy="360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1509" name="Text Box 5"/>
          <p:cNvSpPr txBox="1">
            <a:spLocks noChangeArrowheads="1"/>
          </p:cNvSpPr>
          <p:nvPr/>
        </p:nvSpPr>
        <p:spPr bwMode="auto">
          <a:xfrm>
            <a:off x="7996238" y="4953000"/>
            <a:ext cx="614362"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NPS</a:t>
            </a:r>
          </a:p>
        </p:txBody>
      </p:sp>
      <p:grpSp>
        <p:nvGrpSpPr>
          <p:cNvPr id="53253" name="Group 6"/>
          <p:cNvGrpSpPr>
            <a:grpSpLocks/>
          </p:cNvGrpSpPr>
          <p:nvPr/>
        </p:nvGrpSpPr>
        <p:grpSpPr bwMode="auto">
          <a:xfrm>
            <a:off x="4800600" y="5257800"/>
            <a:ext cx="4343400" cy="1600200"/>
            <a:chOff x="3024" y="3312"/>
            <a:chExt cx="2736" cy="1008"/>
          </a:xfrm>
        </p:grpSpPr>
        <p:sp>
          <p:nvSpPr>
            <p:cNvPr id="21511"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3255" name="Picture 8" descr="AZA-FrogWatch US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9028368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152400"/>
            <a:ext cx="8229600" cy="1143000"/>
          </a:xfrm>
        </p:spPr>
        <p:txBody>
          <a:bodyPr/>
          <a:lstStyle/>
          <a:p>
            <a:pPr eaLnBrk="1" hangingPunct="1">
              <a:defRPr/>
            </a:pPr>
            <a:r>
              <a:rPr lang="en-US" sz="4000" b="1" u="sng">
                <a:effectLst>
                  <a:outerShdw blurRad="38100" dist="38100" dir="2700000" algn="tl">
                    <a:srgbClr val="000000"/>
                  </a:outerShdw>
                </a:effectLst>
                <a:latin typeface="Arial" charset="0"/>
                <a:cs typeface="+mj-cs"/>
              </a:rPr>
              <a:t>Plains Leopard Frog</a:t>
            </a:r>
            <a:br>
              <a:rPr lang="en-US" sz="4000" b="1" u="sng">
                <a:effectLst>
                  <a:outerShdw blurRad="38100" dist="38100" dir="2700000" algn="tl">
                    <a:srgbClr val="000000"/>
                  </a:outerShdw>
                </a:effectLst>
                <a:latin typeface="Arial" charset="0"/>
                <a:cs typeface="+mj-cs"/>
              </a:rPr>
            </a:br>
            <a:r>
              <a:rPr lang="en-US" sz="4000" b="1" i="1">
                <a:effectLst>
                  <a:outerShdw blurRad="38100" dist="38100" dir="2700000" algn="tl">
                    <a:srgbClr val="000000"/>
                  </a:outerShdw>
                </a:effectLst>
                <a:latin typeface="Arial" charset="0"/>
                <a:cs typeface="+mj-cs"/>
              </a:rPr>
              <a:t>Lithobates blairi</a:t>
            </a:r>
          </a:p>
        </p:txBody>
      </p:sp>
      <p:grpSp>
        <p:nvGrpSpPr>
          <p:cNvPr id="82946" name="Group 4"/>
          <p:cNvGrpSpPr>
            <a:grpSpLocks/>
          </p:cNvGrpSpPr>
          <p:nvPr/>
        </p:nvGrpSpPr>
        <p:grpSpPr bwMode="auto">
          <a:xfrm>
            <a:off x="4800600" y="5257800"/>
            <a:ext cx="4343400" cy="1600200"/>
            <a:chOff x="3024" y="3312"/>
            <a:chExt cx="2736" cy="1008"/>
          </a:xfrm>
        </p:grpSpPr>
        <p:sp>
          <p:nvSpPr>
            <p:cNvPr id="39945"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82953" name="Picture 6"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2947" name="AutoShape 20"/>
          <p:cNvSpPr>
            <a:spLocks noGrp="1" noChangeAspect="1" noChangeArrowheads="1"/>
          </p:cNvSpPr>
          <p:nvPr>
            <p:ph type="body" idx="1"/>
          </p:nvPr>
        </p:nvSpPr>
        <p:spPr bwMode="auto">
          <a:xfrm>
            <a:off x="5334000" y="1600200"/>
            <a:ext cx="3733800" cy="403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n-US" sz="2400" b="1" u="sng">
                <a:solidFill>
                  <a:schemeClr val="bg1"/>
                </a:solidFill>
                <a:latin typeface="Arial" charset="0"/>
              </a:rPr>
              <a:t>Size</a:t>
            </a:r>
            <a:r>
              <a:rPr lang="en-US" sz="2400">
                <a:solidFill>
                  <a:schemeClr val="bg1"/>
                </a:solidFill>
                <a:latin typeface="Arial" charset="0"/>
              </a:rPr>
              <a:t>: 2 - 4 ¼ inches </a:t>
            </a:r>
          </a:p>
          <a:p>
            <a:pPr marL="0" indent="0" eaLnBrk="1" hangingPunct="1">
              <a:lnSpc>
                <a:spcPct val="80000"/>
              </a:lnSpc>
              <a:buFontTx/>
              <a:buNone/>
            </a:pPr>
            <a:endParaRPr lang="en-US" sz="2400" u="sng">
              <a:solidFill>
                <a:schemeClr val="bg1"/>
              </a:solidFill>
              <a:latin typeface="Arial" charset="0"/>
            </a:endParaRPr>
          </a:p>
          <a:p>
            <a:pPr marL="0" indent="0" eaLnBrk="1" hangingPunct="1">
              <a:lnSpc>
                <a:spcPct val="80000"/>
              </a:lnSpc>
              <a:buFontTx/>
              <a:buNone/>
            </a:pPr>
            <a:r>
              <a:rPr lang="en-US" sz="2400">
                <a:solidFill>
                  <a:schemeClr val="bg1"/>
                </a:solidFill>
                <a:latin typeface="Arial" charset="0"/>
              </a:rPr>
              <a:t>Distinct white line along the upper lip and a light/ contrasting spot in the center of the tympanum. </a:t>
            </a:r>
            <a:br>
              <a:rPr lang="en-US" sz="2400">
                <a:solidFill>
                  <a:schemeClr val="bg1"/>
                </a:solidFill>
                <a:latin typeface="Arial" charset="0"/>
              </a:rPr>
            </a:br>
            <a:r>
              <a:rPr lang="en-US" sz="2400">
                <a:solidFill>
                  <a:schemeClr val="bg1"/>
                </a:solidFill>
                <a:latin typeface="Arial" charset="0"/>
              </a:rPr>
              <a:t/>
            </a:r>
            <a:br>
              <a:rPr lang="en-US" sz="2400">
                <a:solidFill>
                  <a:schemeClr val="bg1"/>
                </a:solidFill>
                <a:latin typeface="Arial" charset="0"/>
              </a:rPr>
            </a:br>
            <a:r>
              <a:rPr lang="en-US" sz="2400">
                <a:solidFill>
                  <a:schemeClr val="bg1"/>
                </a:solidFill>
                <a:latin typeface="Arial" charset="0"/>
              </a:rPr>
              <a:t>Prominent dorsolateral folds that become broken or discontinuous near the thigh.</a:t>
            </a:r>
          </a:p>
        </p:txBody>
      </p:sp>
      <p:sp>
        <p:nvSpPr>
          <p:cNvPr id="39941" name="Text Box 21"/>
          <p:cNvSpPr txBox="1">
            <a:spLocks noChangeArrowheads="1"/>
          </p:cNvSpPr>
          <p:nvPr/>
        </p:nvSpPr>
        <p:spPr bwMode="auto">
          <a:xfrm>
            <a:off x="304800" y="4724400"/>
            <a:ext cx="1219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Dick Bartlett</a:t>
            </a:r>
          </a:p>
        </p:txBody>
      </p:sp>
      <p:pic>
        <p:nvPicPr>
          <p:cNvPr id="82949" name="Picture 23" descr="blairi_2_RDBartlet"/>
          <p:cNvPicPr>
            <a:picLocks noChangeAspect="1" noChangeArrowheads="1"/>
          </p:cNvPicPr>
          <p:nvPr/>
        </p:nvPicPr>
        <p:blipFill>
          <a:blip r:embed="rId3">
            <a:extLst>
              <a:ext uri="{28A0092B-C50C-407E-A947-70E740481C1C}">
                <a14:useLocalDpi xmlns:a14="http://schemas.microsoft.com/office/drawing/2010/main" val="0"/>
              </a:ext>
            </a:extLst>
          </a:blip>
          <a:srcRect l="5000" t="4892" r="3333" b="4587"/>
          <a:stretch>
            <a:fillRect/>
          </a:stretch>
        </p:blipFill>
        <p:spPr bwMode="auto">
          <a:xfrm>
            <a:off x="533400" y="1600200"/>
            <a:ext cx="4495800" cy="302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3" name="Line 18"/>
          <p:cNvSpPr>
            <a:spLocks noChangeShapeType="1"/>
          </p:cNvSpPr>
          <p:nvPr/>
        </p:nvSpPr>
        <p:spPr bwMode="auto">
          <a:xfrm>
            <a:off x="2971800" y="2819400"/>
            <a:ext cx="1752600" cy="19050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9944" name="Line 17"/>
          <p:cNvSpPr>
            <a:spLocks noChangeShapeType="1"/>
          </p:cNvSpPr>
          <p:nvPr/>
        </p:nvSpPr>
        <p:spPr bwMode="auto">
          <a:xfrm>
            <a:off x="2209800" y="3276600"/>
            <a:ext cx="1371600" cy="16002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 name="TextBox 1"/>
          <p:cNvSpPr txBox="1"/>
          <p:nvPr/>
        </p:nvSpPr>
        <p:spPr>
          <a:xfrm>
            <a:off x="4419600" y="4800600"/>
            <a:ext cx="914400" cy="400110"/>
          </a:xfrm>
          <a:prstGeom prst="rect">
            <a:avLst/>
          </a:prstGeom>
          <a:noFill/>
        </p:spPr>
        <p:txBody>
          <a:bodyPr wrap="square" rtlCol="0">
            <a:spAutoFit/>
          </a:bodyPr>
          <a:lstStyle/>
          <a:p>
            <a:r>
              <a:rPr lang="en-US" dirty="0" smtClean="0"/>
              <a:t>Break</a:t>
            </a:r>
            <a:endParaRPr lang="en-US" dirty="0"/>
          </a:p>
        </p:txBody>
      </p:sp>
      <p:sp>
        <p:nvSpPr>
          <p:cNvPr id="12" name="TextBox 11"/>
          <p:cNvSpPr txBox="1"/>
          <p:nvPr/>
        </p:nvSpPr>
        <p:spPr>
          <a:xfrm>
            <a:off x="3200400" y="4800600"/>
            <a:ext cx="914400" cy="400110"/>
          </a:xfrm>
          <a:prstGeom prst="rect">
            <a:avLst/>
          </a:prstGeom>
          <a:noFill/>
        </p:spPr>
        <p:txBody>
          <a:bodyPr wrap="square" rtlCol="0">
            <a:spAutoFit/>
          </a:bodyPr>
          <a:lstStyle/>
          <a:p>
            <a:r>
              <a:rPr lang="en-US" dirty="0" smtClean="0"/>
              <a:t>Spot</a:t>
            </a:r>
            <a:endParaRPr lang="en-US" dirty="0"/>
          </a:p>
        </p:txBody>
      </p:sp>
    </p:spTree>
    <p:extLst>
      <p:ext uri="{BB962C8B-B14F-4D97-AF65-F5344CB8AC3E}">
        <p14:creationId xmlns:p14="http://schemas.microsoft.com/office/powerpoint/2010/main" val="3421401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Plains Leopard Frog</a:t>
            </a:r>
          </a:p>
        </p:txBody>
      </p:sp>
      <p:sp>
        <p:nvSpPr>
          <p:cNvPr id="83970" name="AutoShape 3"/>
          <p:cNvSpPr>
            <a:spLocks noGrp="1" noChangeAspect="1" noChangeArrowheads="1"/>
          </p:cNvSpPr>
          <p:nvPr>
            <p:ph type="body" idx="1"/>
          </p:nvPr>
        </p:nvSpPr>
        <p:spPr bwMode="auto">
          <a:xfrm>
            <a:off x="76200" y="1295400"/>
            <a:ext cx="4495800" cy="403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sz="2400">
                <a:solidFill>
                  <a:schemeClr val="bg1"/>
                </a:solidFill>
                <a:latin typeface="Arial" charset="0"/>
              </a:rPr>
              <a:t>	</a:t>
            </a:r>
            <a:r>
              <a:rPr lang="en-US" sz="2400" b="1" u="sng">
                <a:solidFill>
                  <a:schemeClr val="bg1"/>
                </a:solidFill>
                <a:latin typeface="Arial" charset="0"/>
              </a:rPr>
              <a:t>Range</a:t>
            </a:r>
            <a:r>
              <a:rPr lang="en-US" sz="2400">
                <a:solidFill>
                  <a:schemeClr val="bg1"/>
                </a:solidFill>
                <a:latin typeface="Arial" charset="0"/>
              </a:rPr>
              <a:t>: Central plains from northern Texas to Kansas and southeastern South Dakota.</a:t>
            </a:r>
          </a:p>
          <a:p>
            <a:pPr eaLnBrk="1" hangingPunct="1">
              <a:lnSpc>
                <a:spcPct val="80000"/>
              </a:lnSpc>
              <a:buFontTx/>
              <a:buNone/>
            </a:pPr>
            <a:r>
              <a:rPr lang="en-US" sz="2400">
                <a:solidFill>
                  <a:schemeClr val="bg1"/>
                </a:solidFill>
                <a:latin typeface="Arial" charset="0"/>
              </a:rPr>
              <a:t>	</a:t>
            </a:r>
          </a:p>
          <a:p>
            <a:pPr eaLnBrk="1" hangingPunct="1">
              <a:lnSpc>
                <a:spcPct val="80000"/>
              </a:lnSpc>
              <a:buFontTx/>
              <a:buNone/>
            </a:pPr>
            <a:r>
              <a:rPr lang="en-US" sz="2400">
                <a:solidFill>
                  <a:schemeClr val="bg1"/>
                </a:solidFill>
                <a:latin typeface="Arial" charset="0"/>
              </a:rPr>
              <a:t>	</a:t>
            </a:r>
            <a:r>
              <a:rPr lang="en-US" sz="2400" b="1" u="sng">
                <a:solidFill>
                  <a:schemeClr val="bg1"/>
                </a:solidFill>
                <a:latin typeface="Arial" charset="0"/>
              </a:rPr>
              <a:t>Habitat</a:t>
            </a:r>
            <a:r>
              <a:rPr lang="en-US" sz="2400">
                <a:solidFill>
                  <a:schemeClr val="bg1"/>
                </a:solidFill>
                <a:latin typeface="Arial" charset="0"/>
              </a:rPr>
              <a:t>: Associated with plains and prairies, this frog is primarily aquatic, but may be far from permanent and semi-permanent wetlands during extended rainy periods.</a:t>
            </a:r>
          </a:p>
        </p:txBody>
      </p:sp>
      <p:grpSp>
        <p:nvGrpSpPr>
          <p:cNvPr id="83971" name="Group 6"/>
          <p:cNvGrpSpPr>
            <a:grpSpLocks/>
          </p:cNvGrpSpPr>
          <p:nvPr/>
        </p:nvGrpSpPr>
        <p:grpSpPr bwMode="auto">
          <a:xfrm>
            <a:off x="4800600" y="5257800"/>
            <a:ext cx="4343400" cy="1600200"/>
            <a:chOff x="3024" y="3312"/>
            <a:chExt cx="2736" cy="1008"/>
          </a:xfrm>
        </p:grpSpPr>
        <p:sp>
          <p:nvSpPr>
            <p:cNvPr id="40967"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83975"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3972" name="Picture 12" descr="naatlas"/>
          <p:cNvPicPr>
            <a:picLocks noChangeAspect="1" noChangeArrowheads="1"/>
          </p:cNvPicPr>
          <p:nvPr/>
        </p:nvPicPr>
        <p:blipFill>
          <a:blip r:embed="rId4">
            <a:extLst>
              <a:ext uri="{28A0092B-C50C-407E-A947-70E740481C1C}">
                <a14:useLocalDpi xmlns:a14="http://schemas.microsoft.com/office/drawing/2010/main" val="0"/>
              </a:ext>
            </a:extLst>
          </a:blip>
          <a:srcRect l="21333" t="11215"/>
          <a:stretch>
            <a:fillRect/>
          </a:stretch>
        </p:blipFill>
        <p:spPr bwMode="auto">
          <a:xfrm>
            <a:off x="4495800" y="1295400"/>
            <a:ext cx="4495800" cy="361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ext Box 5"/>
          <p:cNvSpPr txBox="1">
            <a:spLocks noChangeArrowheads="1"/>
          </p:cNvSpPr>
          <p:nvPr/>
        </p:nvSpPr>
        <p:spPr bwMode="auto">
          <a:xfrm>
            <a:off x="4572000" y="4572000"/>
            <a:ext cx="7223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USGS</a:t>
            </a:r>
          </a:p>
        </p:txBody>
      </p:sp>
    </p:spTree>
    <p:extLst>
      <p:ext uri="{BB962C8B-B14F-4D97-AF65-F5344CB8AC3E}">
        <p14:creationId xmlns:p14="http://schemas.microsoft.com/office/powerpoint/2010/main" val="676969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3810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Plains Leopard Frog</a:t>
            </a:r>
          </a:p>
        </p:txBody>
      </p:sp>
      <p:sp>
        <p:nvSpPr>
          <p:cNvPr id="86018" name="AutoShape 3"/>
          <p:cNvSpPr>
            <a:spLocks noGrp="1" noChangeAspect="1" noChangeArrowheads="1"/>
          </p:cNvSpPr>
          <p:nvPr>
            <p:ph type="body" idx="1"/>
          </p:nvPr>
        </p:nvSpPr>
        <p:spPr bwMode="auto">
          <a:xfrm>
            <a:off x="5029200" y="1066800"/>
            <a:ext cx="3997325" cy="403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n-US" sz="2400" b="1" u="sng">
                <a:solidFill>
                  <a:schemeClr val="bg1"/>
                </a:solidFill>
                <a:latin typeface="Arial" charset="0"/>
              </a:rPr>
              <a:t>Call</a:t>
            </a:r>
            <a:r>
              <a:rPr lang="en-US" sz="2400" b="1">
                <a:solidFill>
                  <a:schemeClr val="bg1"/>
                </a:solidFill>
                <a:latin typeface="Arial" charset="0"/>
              </a:rPr>
              <a:t>:</a:t>
            </a:r>
            <a:r>
              <a:rPr lang="en-US" sz="2400">
                <a:solidFill>
                  <a:schemeClr val="bg1"/>
                </a:solidFill>
                <a:latin typeface="Arial" charset="0"/>
              </a:rPr>
              <a:t> </a:t>
            </a:r>
            <a:br>
              <a:rPr lang="en-US" sz="2400">
                <a:solidFill>
                  <a:schemeClr val="bg1"/>
                </a:solidFill>
                <a:latin typeface="Arial" charset="0"/>
              </a:rPr>
            </a:br>
            <a:r>
              <a:rPr lang="en-US" sz="2400">
                <a:solidFill>
                  <a:schemeClr val="bg1"/>
                </a:solidFill>
                <a:latin typeface="Arial" charset="0"/>
              </a:rPr>
              <a:t>Two to four abrupt, guttural notes that sound squeezed.</a:t>
            </a:r>
            <a:br>
              <a:rPr lang="en-US" sz="2400">
                <a:solidFill>
                  <a:schemeClr val="bg1"/>
                </a:solidFill>
                <a:latin typeface="Arial" charset="0"/>
              </a:rPr>
            </a:br>
            <a:r>
              <a:rPr lang="en-US" sz="2400">
                <a:solidFill>
                  <a:schemeClr val="bg1"/>
                </a:solidFill>
                <a:latin typeface="Arial" charset="0"/>
              </a:rPr>
              <a:t/>
            </a:r>
            <a:br>
              <a:rPr lang="en-US" sz="2400">
                <a:solidFill>
                  <a:schemeClr val="bg1"/>
                </a:solidFill>
                <a:latin typeface="Arial" charset="0"/>
              </a:rPr>
            </a:br>
            <a:r>
              <a:rPr lang="en-US" sz="2400" i="1">
                <a:solidFill>
                  <a:schemeClr val="bg1"/>
                </a:solidFill>
                <a:latin typeface="Arial" charset="0"/>
              </a:rPr>
              <a:t>Chu-hu-huck, chu-hu-huck, chu-hu-huck</a:t>
            </a:r>
            <a:r>
              <a:rPr lang="en-US" sz="2400">
                <a:solidFill>
                  <a:schemeClr val="bg1"/>
                </a:solidFill>
                <a:latin typeface="Arial" charset="0"/>
              </a:rPr>
              <a:t> </a:t>
            </a:r>
            <a:br>
              <a:rPr lang="en-US" sz="2400">
                <a:solidFill>
                  <a:schemeClr val="bg1"/>
                </a:solidFill>
                <a:latin typeface="Arial" charset="0"/>
              </a:rPr>
            </a:br>
            <a:r>
              <a:rPr lang="en-US" sz="2400">
                <a:solidFill>
                  <a:schemeClr val="bg1"/>
                </a:solidFill>
                <a:latin typeface="Arial" charset="0"/>
              </a:rPr>
              <a:t/>
            </a:r>
            <a:br>
              <a:rPr lang="en-US" sz="2400">
                <a:solidFill>
                  <a:schemeClr val="bg1"/>
                </a:solidFill>
                <a:latin typeface="Arial" charset="0"/>
              </a:rPr>
            </a:br>
            <a:r>
              <a:rPr lang="en-US" sz="2400">
                <a:solidFill>
                  <a:schemeClr val="bg1"/>
                </a:solidFill>
                <a:latin typeface="Arial" charset="0"/>
              </a:rPr>
              <a:t>Repeated in rapid succession with each sounding slightly raised in pitch and ending in an accent.</a:t>
            </a:r>
          </a:p>
        </p:txBody>
      </p:sp>
      <p:grpSp>
        <p:nvGrpSpPr>
          <p:cNvPr id="86019" name="Group 4"/>
          <p:cNvGrpSpPr>
            <a:grpSpLocks/>
          </p:cNvGrpSpPr>
          <p:nvPr/>
        </p:nvGrpSpPr>
        <p:grpSpPr bwMode="auto">
          <a:xfrm>
            <a:off x="4800600" y="5257800"/>
            <a:ext cx="4343400" cy="1600200"/>
            <a:chOff x="3024" y="3312"/>
            <a:chExt cx="2736" cy="1008"/>
          </a:xfrm>
        </p:grpSpPr>
        <p:sp>
          <p:nvSpPr>
            <p:cNvPr id="41991"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86023" name="Picture 6"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989" name="Text Box 9"/>
          <p:cNvSpPr txBox="1">
            <a:spLocks noChangeArrowheads="1"/>
          </p:cNvSpPr>
          <p:nvPr/>
        </p:nvSpPr>
        <p:spPr bwMode="auto">
          <a:xfrm>
            <a:off x="381000" y="4572000"/>
            <a:ext cx="11557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Dick Bartlett</a:t>
            </a:r>
          </a:p>
        </p:txBody>
      </p:sp>
      <p:pic>
        <p:nvPicPr>
          <p:cNvPr id="86021" name="Picture 11" descr="blairi_1_RDBartlet"/>
          <p:cNvPicPr>
            <a:picLocks noChangeAspect="1" noChangeArrowheads="1"/>
          </p:cNvPicPr>
          <p:nvPr/>
        </p:nvPicPr>
        <p:blipFill>
          <a:blip r:embed="rId3">
            <a:extLst>
              <a:ext uri="{28A0092B-C50C-407E-A947-70E740481C1C}">
                <a14:useLocalDpi xmlns:a14="http://schemas.microsoft.com/office/drawing/2010/main" val="0"/>
              </a:ext>
            </a:extLst>
          </a:blip>
          <a:srcRect l="6667" t="7339" r="8333" b="4587"/>
          <a:stretch>
            <a:fillRect/>
          </a:stretch>
        </p:blipFill>
        <p:spPr bwMode="auto">
          <a:xfrm>
            <a:off x="304800" y="1447800"/>
            <a:ext cx="4343400" cy="306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1278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1809750"/>
            <a:ext cx="4822825" cy="3219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5955" name="Rectangle 3"/>
          <p:cNvSpPr>
            <a:spLocks noGrp="1" noChangeArrowheads="1"/>
          </p:cNvSpPr>
          <p:nvPr>
            <p:ph type="title"/>
          </p:nvPr>
        </p:nvSpPr>
        <p:spPr/>
        <p:txBody>
          <a:bodyPr/>
          <a:lstStyle/>
          <a:p>
            <a:pPr eaLnBrk="1" hangingPunct="1">
              <a:defRPr/>
            </a:pPr>
            <a:r>
              <a:rPr lang="en-US" sz="4000" b="1" u="sng" dirty="0" smtClean="0">
                <a:effectLst>
                  <a:outerShdw blurRad="38100" dist="38100" dir="2700000" algn="tl">
                    <a:srgbClr val="000000"/>
                  </a:outerShdw>
                </a:effectLst>
                <a:ea typeface="+mj-ea"/>
                <a:cs typeface="+mj-cs"/>
              </a:rPr>
              <a:t>American Bullfrog</a:t>
            </a:r>
            <a:br>
              <a:rPr lang="en-US" sz="4000" b="1" u="sng" dirty="0" smtClean="0">
                <a:effectLst>
                  <a:outerShdw blurRad="38100" dist="38100" dir="2700000" algn="tl">
                    <a:srgbClr val="000000"/>
                  </a:outerShdw>
                </a:effectLst>
                <a:ea typeface="+mj-ea"/>
                <a:cs typeface="+mj-cs"/>
              </a:rPr>
            </a:br>
            <a:r>
              <a:rPr lang="en-US" sz="3200" b="1" i="1" dirty="0" err="1" smtClean="0">
                <a:effectLst>
                  <a:outerShdw blurRad="38100" dist="38100" dir="2700000" algn="tl">
                    <a:srgbClr val="000000"/>
                  </a:outerShdw>
                </a:effectLst>
                <a:ea typeface="+mj-ea"/>
                <a:cs typeface="+mj-cs"/>
              </a:rPr>
              <a:t>Lithobates</a:t>
            </a:r>
            <a:r>
              <a:rPr lang="en-US" sz="3200" b="1" i="1" dirty="0" smtClean="0">
                <a:effectLst>
                  <a:outerShdw blurRad="38100" dist="38100" dir="2700000" algn="tl">
                    <a:srgbClr val="000000"/>
                  </a:outerShdw>
                </a:effectLst>
                <a:ea typeface="+mj-ea"/>
                <a:cs typeface="+mj-cs"/>
              </a:rPr>
              <a:t> </a:t>
            </a:r>
            <a:r>
              <a:rPr lang="en-US" sz="3200" b="1" i="1" dirty="0" err="1" smtClean="0">
                <a:effectLst>
                  <a:outerShdw blurRad="38100" dist="38100" dir="2700000" algn="tl">
                    <a:srgbClr val="000000"/>
                  </a:outerShdw>
                </a:effectLst>
                <a:ea typeface="+mj-ea"/>
                <a:cs typeface="+mj-cs"/>
              </a:rPr>
              <a:t>catesbianus</a:t>
            </a:r>
            <a:r>
              <a:rPr lang="en-US" sz="3200" b="1" i="1" dirty="0" smtClean="0">
                <a:effectLst>
                  <a:outerShdw blurRad="38100" dist="38100" dir="2700000" algn="tl">
                    <a:srgbClr val="000000"/>
                  </a:outerShdw>
                </a:effectLst>
                <a:ea typeface="+mj-ea"/>
                <a:cs typeface="+mj-cs"/>
              </a:rPr>
              <a:t/>
            </a:r>
            <a:br>
              <a:rPr lang="en-US" sz="3200" b="1" i="1" dirty="0" smtClean="0">
                <a:effectLst>
                  <a:outerShdw blurRad="38100" dist="38100" dir="2700000" algn="tl">
                    <a:srgbClr val="000000"/>
                  </a:outerShdw>
                </a:effectLst>
                <a:ea typeface="+mj-ea"/>
                <a:cs typeface="+mj-cs"/>
              </a:rPr>
            </a:br>
            <a:r>
              <a:rPr lang="en-US" sz="2800" b="1" dirty="0" smtClean="0">
                <a:effectLst>
                  <a:outerShdw blurRad="38100" dist="38100" dir="2700000" algn="tl">
                    <a:srgbClr val="000000"/>
                  </a:outerShdw>
                </a:effectLst>
                <a:ea typeface="+mj-ea"/>
                <a:cs typeface="+mj-cs"/>
              </a:rPr>
              <a:t>(formerly </a:t>
            </a:r>
            <a:r>
              <a:rPr lang="en-US" sz="2800" b="1" i="1" dirty="0" err="1" smtClean="0">
                <a:effectLst>
                  <a:outerShdw blurRad="38100" dist="38100" dir="2700000" algn="tl">
                    <a:srgbClr val="000000"/>
                  </a:outerShdw>
                </a:effectLst>
                <a:ea typeface="+mj-ea"/>
                <a:cs typeface="+mj-cs"/>
              </a:rPr>
              <a:t>Rana</a:t>
            </a:r>
            <a:r>
              <a:rPr lang="en-US" sz="2800" b="1" i="1" dirty="0" smtClean="0">
                <a:effectLst>
                  <a:outerShdw blurRad="38100" dist="38100" dir="2700000" algn="tl">
                    <a:srgbClr val="000000"/>
                  </a:outerShdw>
                </a:effectLst>
                <a:ea typeface="+mj-ea"/>
                <a:cs typeface="+mj-cs"/>
              </a:rPr>
              <a:t> </a:t>
            </a:r>
            <a:r>
              <a:rPr lang="en-US" sz="2800" b="1" i="1" dirty="0" err="1" smtClean="0">
                <a:effectLst>
                  <a:outerShdw blurRad="38100" dist="38100" dir="2700000" algn="tl">
                    <a:srgbClr val="000000"/>
                  </a:outerShdw>
                </a:effectLst>
                <a:ea typeface="+mj-ea"/>
                <a:cs typeface="+mj-cs"/>
              </a:rPr>
              <a:t>catesbeiana</a:t>
            </a:r>
            <a:r>
              <a:rPr lang="en-US" sz="2800" b="1" i="1" dirty="0" smtClean="0">
                <a:effectLst>
                  <a:outerShdw blurRad="38100" dist="38100" dir="2700000" algn="tl">
                    <a:srgbClr val="000000"/>
                  </a:outerShdw>
                </a:effectLst>
                <a:ea typeface="+mj-ea"/>
                <a:cs typeface="+mj-cs"/>
              </a:rPr>
              <a:t>)</a:t>
            </a:r>
            <a:endParaRPr lang="en-US" sz="2800" b="1" dirty="0" smtClean="0">
              <a:effectLst>
                <a:outerShdw blurRad="38100" dist="38100" dir="2700000" algn="tl">
                  <a:srgbClr val="000000"/>
                </a:outerShdw>
              </a:effectLst>
              <a:ea typeface="+mj-ea"/>
              <a:cs typeface="+mj-cs"/>
            </a:endParaRPr>
          </a:p>
        </p:txBody>
      </p:sp>
      <p:sp>
        <p:nvSpPr>
          <p:cNvPr id="45060" name="Text Box 4"/>
          <p:cNvSpPr txBox="1">
            <a:spLocks noChangeArrowheads="1"/>
          </p:cNvSpPr>
          <p:nvPr/>
        </p:nvSpPr>
        <p:spPr bwMode="auto">
          <a:xfrm>
            <a:off x="4419600" y="4800600"/>
            <a:ext cx="7223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USGS</a:t>
            </a:r>
          </a:p>
        </p:txBody>
      </p:sp>
      <p:grpSp>
        <p:nvGrpSpPr>
          <p:cNvPr id="90116" name="Group 5"/>
          <p:cNvGrpSpPr>
            <a:grpSpLocks/>
          </p:cNvGrpSpPr>
          <p:nvPr/>
        </p:nvGrpSpPr>
        <p:grpSpPr bwMode="auto">
          <a:xfrm>
            <a:off x="4800600" y="5257800"/>
            <a:ext cx="4343400" cy="1600200"/>
            <a:chOff x="3024" y="3312"/>
            <a:chExt cx="2736" cy="1008"/>
          </a:xfrm>
        </p:grpSpPr>
        <p:sp>
          <p:nvSpPr>
            <p:cNvPr id="45063" name="Rectangle 6"/>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0119" name="Picture 7" descr="AZA-FrogWatch US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117" name="AutoShape 4"/>
          <p:cNvSpPr txBox="1">
            <a:spLocks noChangeAspect="1" noChangeArrowheads="1"/>
          </p:cNvSpPr>
          <p:nvPr/>
        </p:nvSpPr>
        <p:spPr bwMode="auto">
          <a:xfrm>
            <a:off x="5257800" y="1828800"/>
            <a:ext cx="3733800" cy="309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lnSpc>
                <a:spcPct val="80000"/>
              </a:lnSpc>
              <a:spcBef>
                <a:spcPct val="20000"/>
              </a:spcBef>
            </a:pPr>
            <a:r>
              <a:rPr lang="en-US" b="1" u="sng">
                <a:solidFill>
                  <a:schemeClr val="bg1"/>
                </a:solidFill>
              </a:rPr>
              <a:t>Size</a:t>
            </a:r>
            <a:r>
              <a:rPr lang="en-US">
                <a:solidFill>
                  <a:schemeClr val="bg1"/>
                </a:solidFill>
              </a:rPr>
              <a:t>: 3 – 8 inches.  </a:t>
            </a:r>
          </a:p>
          <a:p>
            <a:pPr eaLnBrk="1" hangingPunct="1">
              <a:lnSpc>
                <a:spcPct val="80000"/>
              </a:lnSpc>
              <a:spcBef>
                <a:spcPct val="20000"/>
              </a:spcBef>
            </a:pPr>
            <a:endParaRPr lang="en-US">
              <a:solidFill>
                <a:schemeClr val="bg1"/>
              </a:solidFill>
            </a:endParaRPr>
          </a:p>
          <a:p>
            <a:pPr eaLnBrk="1" hangingPunct="1">
              <a:lnSpc>
                <a:spcPct val="80000"/>
              </a:lnSpc>
              <a:spcBef>
                <a:spcPct val="20000"/>
              </a:spcBef>
            </a:pPr>
            <a:r>
              <a:rPr lang="en-US">
                <a:solidFill>
                  <a:schemeClr val="bg1"/>
                </a:solidFill>
              </a:rPr>
              <a:t>The largest frog in </a:t>
            </a:r>
            <a:br>
              <a:rPr lang="en-US">
                <a:solidFill>
                  <a:schemeClr val="bg1"/>
                </a:solidFill>
              </a:rPr>
            </a:br>
            <a:r>
              <a:rPr lang="en-US">
                <a:solidFill>
                  <a:schemeClr val="bg1"/>
                </a:solidFill>
              </a:rPr>
              <a:t>North America. </a:t>
            </a:r>
          </a:p>
          <a:p>
            <a:pPr eaLnBrk="1" hangingPunct="1">
              <a:lnSpc>
                <a:spcPct val="80000"/>
              </a:lnSpc>
              <a:spcBef>
                <a:spcPct val="20000"/>
              </a:spcBef>
            </a:pPr>
            <a:endParaRPr lang="en-US">
              <a:solidFill>
                <a:schemeClr val="bg1"/>
              </a:solidFill>
            </a:endParaRPr>
          </a:p>
          <a:p>
            <a:pPr eaLnBrk="1" hangingPunct="1">
              <a:lnSpc>
                <a:spcPct val="80000"/>
              </a:lnSpc>
              <a:spcBef>
                <a:spcPct val="20000"/>
              </a:spcBef>
            </a:pPr>
            <a:r>
              <a:rPr lang="en-US">
                <a:solidFill>
                  <a:schemeClr val="bg1"/>
                </a:solidFill>
              </a:rPr>
              <a:t>Large specimens have been </a:t>
            </a:r>
            <a:br>
              <a:rPr lang="en-US">
                <a:solidFill>
                  <a:schemeClr val="bg1"/>
                </a:solidFill>
              </a:rPr>
            </a:br>
            <a:r>
              <a:rPr lang="en-US">
                <a:solidFill>
                  <a:schemeClr val="bg1"/>
                </a:solidFill>
              </a:rPr>
              <a:t>known to catch and swallow </a:t>
            </a:r>
            <a:br>
              <a:rPr lang="en-US">
                <a:solidFill>
                  <a:schemeClr val="bg1"/>
                </a:solidFill>
              </a:rPr>
            </a:br>
            <a:r>
              <a:rPr lang="en-US">
                <a:solidFill>
                  <a:schemeClr val="bg1"/>
                </a:solidFill>
              </a:rPr>
              <a:t>small birds and young snakes… and smaller frogs.</a:t>
            </a:r>
          </a:p>
        </p:txBody>
      </p:sp>
    </p:spTree>
    <p:extLst>
      <p:ext uri="{BB962C8B-B14F-4D97-AF65-F5344CB8AC3E}">
        <p14:creationId xmlns:p14="http://schemas.microsoft.com/office/powerpoint/2010/main" val="873801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1"/>
                </a:solidFill>
              </a:rPr>
              <a:t>Introduction</a:t>
            </a:r>
          </a:p>
          <a:p>
            <a:r>
              <a:rPr lang="en-US" dirty="0" smtClean="0">
                <a:solidFill>
                  <a:schemeClr val="bg1"/>
                </a:solidFill>
              </a:rPr>
              <a:t>Amphibian declines</a:t>
            </a:r>
          </a:p>
          <a:p>
            <a:r>
              <a:rPr lang="en-US" dirty="0" smtClean="0">
                <a:solidFill>
                  <a:schemeClr val="bg1"/>
                </a:solidFill>
              </a:rPr>
              <a:t>What is </a:t>
            </a:r>
            <a:r>
              <a:rPr lang="en-US" dirty="0" err="1" smtClean="0">
                <a:solidFill>
                  <a:schemeClr val="bg1"/>
                </a:solidFill>
              </a:rPr>
              <a:t>FrogWatch</a:t>
            </a:r>
            <a:r>
              <a:rPr lang="en-US" dirty="0" smtClean="0">
                <a:solidFill>
                  <a:schemeClr val="bg1"/>
                </a:solidFill>
              </a:rPr>
              <a:t>?</a:t>
            </a:r>
          </a:p>
          <a:p>
            <a:r>
              <a:rPr lang="en-US" dirty="0" smtClean="0">
                <a:solidFill>
                  <a:schemeClr val="bg1"/>
                </a:solidFill>
              </a:rPr>
              <a:t>How do I do a survey?</a:t>
            </a:r>
          </a:p>
          <a:p>
            <a:r>
              <a:rPr lang="en-US" dirty="0" smtClean="0">
                <a:solidFill>
                  <a:schemeClr val="bg1"/>
                </a:solidFill>
              </a:rPr>
              <a:t>Tested on Frog Calls</a:t>
            </a:r>
          </a:p>
          <a:p>
            <a:r>
              <a:rPr lang="en-US" dirty="0" smtClean="0">
                <a:solidFill>
                  <a:schemeClr val="bg1"/>
                </a:solidFill>
              </a:rPr>
              <a:t>Certified!</a:t>
            </a:r>
            <a:endParaRPr lang="en-US" dirty="0">
              <a:solidFill>
                <a:schemeClr val="bg1"/>
              </a:solidFill>
            </a:endParaRPr>
          </a:p>
        </p:txBody>
      </p:sp>
    </p:spTree>
    <p:extLst>
      <p:ext uri="{BB962C8B-B14F-4D97-AF65-F5344CB8AC3E}">
        <p14:creationId xmlns:p14="http://schemas.microsoft.com/office/powerpoint/2010/main" val="1276727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76200"/>
            <a:ext cx="8229600" cy="1143000"/>
          </a:xfrm>
        </p:spPr>
        <p:txBody>
          <a:bodyPr/>
          <a:lstStyle/>
          <a:p>
            <a:pPr eaLnBrk="1" hangingPunct="1">
              <a:defRPr/>
            </a:pPr>
            <a:r>
              <a:rPr lang="en-US" b="1" u="sng">
                <a:latin typeface="Arial" charset="0"/>
                <a:cs typeface="+mj-cs"/>
              </a:rPr>
              <a:t>American Bullfrog</a:t>
            </a:r>
          </a:p>
        </p:txBody>
      </p:sp>
      <p:sp>
        <p:nvSpPr>
          <p:cNvPr id="92162" name="AutoShape 3"/>
          <p:cNvSpPr>
            <a:spLocks noGrp="1" noChangeAspect="1" noChangeArrowheads="1"/>
          </p:cNvSpPr>
          <p:nvPr>
            <p:ph type="body" idx="1"/>
          </p:nvPr>
        </p:nvSpPr>
        <p:spPr bwMode="auto">
          <a:xfrm>
            <a:off x="0" y="1143000"/>
            <a:ext cx="2971800" cy="403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spcBef>
                <a:spcPct val="0"/>
              </a:spcBef>
              <a:buFontTx/>
              <a:buNone/>
            </a:pPr>
            <a:r>
              <a:rPr lang="en-US" sz="2400">
                <a:solidFill>
                  <a:schemeClr val="bg1"/>
                </a:solidFill>
                <a:latin typeface="Arial" charset="0"/>
              </a:rPr>
              <a:t>	</a:t>
            </a:r>
            <a:r>
              <a:rPr lang="en-US" sz="2400" b="1" u="sng">
                <a:solidFill>
                  <a:schemeClr val="bg1"/>
                </a:solidFill>
                <a:latin typeface="Arial" charset="0"/>
              </a:rPr>
              <a:t>Range</a:t>
            </a:r>
            <a:r>
              <a:rPr lang="en-US" sz="2400">
                <a:solidFill>
                  <a:schemeClr val="bg1"/>
                </a:solidFill>
                <a:latin typeface="Arial" charset="0"/>
              </a:rPr>
              <a:t>: </a:t>
            </a:r>
            <a:br>
              <a:rPr lang="en-US" sz="2400">
                <a:solidFill>
                  <a:schemeClr val="bg1"/>
                </a:solidFill>
                <a:latin typeface="Arial" charset="0"/>
              </a:rPr>
            </a:br>
            <a:r>
              <a:rPr lang="en-US" sz="2400">
                <a:solidFill>
                  <a:schemeClr val="bg1"/>
                </a:solidFill>
                <a:latin typeface="Arial" charset="0"/>
              </a:rPr>
              <a:t>Eastern US; Introduced in the West.</a:t>
            </a:r>
            <a:br>
              <a:rPr lang="en-US" sz="2400">
                <a:solidFill>
                  <a:schemeClr val="bg1"/>
                </a:solidFill>
                <a:latin typeface="Arial" charset="0"/>
              </a:rPr>
            </a:br>
            <a:r>
              <a:rPr lang="en-US" sz="2400">
                <a:solidFill>
                  <a:schemeClr val="bg1"/>
                </a:solidFill>
                <a:latin typeface="Arial" charset="0"/>
              </a:rPr>
              <a:t/>
            </a:r>
            <a:br>
              <a:rPr lang="en-US" sz="2400">
                <a:solidFill>
                  <a:schemeClr val="bg1"/>
                </a:solidFill>
                <a:latin typeface="Arial" charset="0"/>
              </a:rPr>
            </a:br>
            <a:r>
              <a:rPr lang="en-US" sz="2400" b="1" u="sng">
                <a:solidFill>
                  <a:schemeClr val="bg1"/>
                </a:solidFill>
                <a:latin typeface="Arial" charset="0"/>
              </a:rPr>
              <a:t>Habitat</a:t>
            </a:r>
            <a:r>
              <a:rPr lang="en-US" sz="2400">
                <a:solidFill>
                  <a:schemeClr val="bg1"/>
                </a:solidFill>
                <a:latin typeface="Arial" charset="0"/>
              </a:rPr>
              <a:t>: Ponds, lakes, slow-moving streams with vegetation. (Must be large enough to avoid crowding).</a:t>
            </a:r>
          </a:p>
          <a:p>
            <a:pPr eaLnBrk="1" hangingPunct="1">
              <a:lnSpc>
                <a:spcPct val="90000"/>
              </a:lnSpc>
              <a:spcBef>
                <a:spcPct val="0"/>
              </a:spcBef>
              <a:buFontTx/>
              <a:buNone/>
            </a:pPr>
            <a:endParaRPr lang="en-US" sz="2400">
              <a:solidFill>
                <a:schemeClr val="bg1"/>
              </a:solidFill>
              <a:latin typeface="Arial" charset="0"/>
            </a:endParaRPr>
          </a:p>
        </p:txBody>
      </p:sp>
      <p:pic>
        <p:nvPicPr>
          <p:cNvPr id="92163" name="Picture 4" descr="American_Bullfr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447800"/>
            <a:ext cx="5867400" cy="360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5" name="Text Box 5"/>
          <p:cNvSpPr txBox="1">
            <a:spLocks noChangeArrowheads="1"/>
          </p:cNvSpPr>
          <p:nvPr/>
        </p:nvSpPr>
        <p:spPr bwMode="auto">
          <a:xfrm>
            <a:off x="6221413" y="4860925"/>
            <a:ext cx="10175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USGS</a:t>
            </a:r>
          </a:p>
        </p:txBody>
      </p:sp>
      <p:grpSp>
        <p:nvGrpSpPr>
          <p:cNvPr id="92165" name="Group 6"/>
          <p:cNvGrpSpPr>
            <a:grpSpLocks/>
          </p:cNvGrpSpPr>
          <p:nvPr/>
        </p:nvGrpSpPr>
        <p:grpSpPr bwMode="auto">
          <a:xfrm>
            <a:off x="4800600" y="5257800"/>
            <a:ext cx="4343400" cy="1600200"/>
            <a:chOff x="3024" y="3312"/>
            <a:chExt cx="2736" cy="1008"/>
          </a:xfrm>
        </p:grpSpPr>
        <p:sp>
          <p:nvSpPr>
            <p:cNvPr id="46087"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2167"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9529394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American Bullfrog</a:t>
            </a:r>
          </a:p>
        </p:txBody>
      </p:sp>
      <p:sp>
        <p:nvSpPr>
          <p:cNvPr id="93186" name="AutoShape 3"/>
          <p:cNvSpPr>
            <a:spLocks noGrp="1" noChangeAspect="1" noChangeArrowheads="1"/>
          </p:cNvSpPr>
          <p:nvPr>
            <p:ph type="body" idx="1"/>
          </p:nvPr>
        </p:nvSpPr>
        <p:spPr bwMode="auto">
          <a:xfrm>
            <a:off x="304800" y="1524000"/>
            <a:ext cx="3236913" cy="3733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Clr>
                <a:schemeClr val="tx1"/>
              </a:buClr>
              <a:buFontTx/>
              <a:buNone/>
            </a:pPr>
            <a:r>
              <a:rPr lang="en-US" sz="2000" b="1" u="sng">
                <a:solidFill>
                  <a:schemeClr val="bg1"/>
                </a:solidFill>
                <a:latin typeface="Arial" charset="0"/>
              </a:rPr>
              <a:t>Call</a:t>
            </a:r>
            <a:r>
              <a:rPr lang="en-US" sz="2000">
                <a:solidFill>
                  <a:schemeClr val="bg1"/>
                </a:solidFill>
                <a:latin typeface="Arial" charset="0"/>
              </a:rPr>
              <a:t>: Deep-pitched </a:t>
            </a:r>
            <a:r>
              <a:rPr lang="ja-JP" altLang="en-US" sz="2000">
                <a:solidFill>
                  <a:schemeClr val="bg1"/>
                </a:solidFill>
                <a:latin typeface="Arial" charset="0"/>
              </a:rPr>
              <a:t>“</a:t>
            </a:r>
            <a:r>
              <a:rPr lang="en-US" altLang="ja-JP" sz="2000" i="1">
                <a:solidFill>
                  <a:schemeClr val="bg1"/>
                </a:solidFill>
                <a:latin typeface="Arial" charset="0"/>
              </a:rPr>
              <a:t>jug o'rum</a:t>
            </a:r>
            <a:r>
              <a:rPr lang="ja-JP" altLang="en-US" sz="2000">
                <a:solidFill>
                  <a:schemeClr val="bg1"/>
                </a:solidFill>
                <a:latin typeface="Arial" charset="0"/>
              </a:rPr>
              <a:t>”</a:t>
            </a:r>
            <a:r>
              <a:rPr lang="en-US" altLang="ja-JP" sz="2000">
                <a:solidFill>
                  <a:schemeClr val="bg1"/>
                </a:solidFill>
                <a:latin typeface="Arial" charset="0"/>
              </a:rPr>
              <a:t> resembling the bellow of a bull. </a:t>
            </a:r>
          </a:p>
          <a:p>
            <a:pPr marL="0" indent="0" eaLnBrk="1" hangingPunct="1">
              <a:lnSpc>
                <a:spcPct val="80000"/>
              </a:lnSpc>
              <a:buClr>
                <a:schemeClr val="tx1"/>
              </a:buClr>
              <a:buFontTx/>
              <a:buNone/>
            </a:pPr>
            <a:endParaRPr lang="en-US" sz="2000">
              <a:solidFill>
                <a:schemeClr val="bg1"/>
              </a:solidFill>
              <a:latin typeface="Arial" charset="0"/>
            </a:endParaRPr>
          </a:p>
          <a:p>
            <a:pPr marL="0" indent="0" eaLnBrk="1" hangingPunct="1">
              <a:lnSpc>
                <a:spcPct val="80000"/>
              </a:lnSpc>
              <a:buClr>
                <a:schemeClr val="tx1"/>
              </a:buClr>
              <a:buFontTx/>
              <a:buNone/>
            </a:pPr>
            <a:r>
              <a:rPr lang="en-US" sz="2000">
                <a:solidFill>
                  <a:schemeClr val="bg1"/>
                </a:solidFill>
                <a:latin typeface="Arial" charset="0"/>
              </a:rPr>
              <a:t>Sound produced by a single internal vocal sac that inflates to form a bulge under the chin.</a:t>
            </a:r>
          </a:p>
          <a:p>
            <a:pPr marL="0" indent="0" eaLnBrk="1" hangingPunct="1">
              <a:lnSpc>
                <a:spcPct val="80000"/>
              </a:lnSpc>
              <a:buClr>
                <a:schemeClr val="tx1"/>
              </a:buClr>
              <a:buFontTx/>
              <a:buNone/>
            </a:pPr>
            <a:r>
              <a:rPr lang="en-US" sz="2000">
                <a:solidFill>
                  <a:schemeClr val="bg1"/>
                </a:solidFill>
                <a:latin typeface="Arial" charset="0"/>
              </a:rPr>
              <a:t> </a:t>
            </a:r>
          </a:p>
          <a:p>
            <a:pPr marL="0" indent="0" eaLnBrk="1" hangingPunct="1">
              <a:lnSpc>
                <a:spcPct val="80000"/>
              </a:lnSpc>
              <a:buClr>
                <a:schemeClr val="tx1"/>
              </a:buClr>
              <a:buFontTx/>
              <a:buNone/>
            </a:pPr>
            <a:r>
              <a:rPr lang="en-US" sz="2000">
                <a:solidFill>
                  <a:schemeClr val="bg1"/>
                </a:solidFill>
                <a:latin typeface="Arial" charset="0"/>
              </a:rPr>
              <a:t>Call can be heard for more than a quarter mile.</a:t>
            </a:r>
          </a:p>
          <a:p>
            <a:pPr marL="0" indent="0" eaLnBrk="1" hangingPunct="1">
              <a:lnSpc>
                <a:spcPct val="80000"/>
              </a:lnSpc>
              <a:buClr>
                <a:schemeClr val="tx1"/>
              </a:buClr>
              <a:buFontTx/>
              <a:buNone/>
            </a:pPr>
            <a:endParaRPr lang="en-US" sz="2000">
              <a:solidFill>
                <a:schemeClr val="bg1"/>
              </a:solidFill>
              <a:latin typeface="Arial" charset="0"/>
            </a:endParaRPr>
          </a:p>
          <a:p>
            <a:pPr marL="0" indent="0" eaLnBrk="1" hangingPunct="1">
              <a:lnSpc>
                <a:spcPct val="80000"/>
              </a:lnSpc>
              <a:buClr>
                <a:schemeClr val="tx1"/>
              </a:buClr>
              <a:buFontTx/>
              <a:buNone/>
            </a:pPr>
            <a:r>
              <a:rPr lang="en-US" sz="2000">
                <a:solidFill>
                  <a:srgbClr val="76B900"/>
                </a:solidFill>
                <a:latin typeface="Arial" charset="0"/>
              </a:rPr>
              <a:t>April - August</a:t>
            </a:r>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600200"/>
            <a:ext cx="4876800" cy="320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7109" name="Text Box 5"/>
          <p:cNvSpPr txBox="1">
            <a:spLocks noChangeArrowheads="1"/>
          </p:cNvSpPr>
          <p:nvPr/>
        </p:nvSpPr>
        <p:spPr bwMode="auto">
          <a:xfrm>
            <a:off x="7345363" y="4784725"/>
            <a:ext cx="14938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Jim Harding, MSU</a:t>
            </a:r>
          </a:p>
        </p:txBody>
      </p:sp>
      <p:grpSp>
        <p:nvGrpSpPr>
          <p:cNvPr id="93189" name="Group 6"/>
          <p:cNvGrpSpPr>
            <a:grpSpLocks/>
          </p:cNvGrpSpPr>
          <p:nvPr/>
        </p:nvGrpSpPr>
        <p:grpSpPr bwMode="auto">
          <a:xfrm>
            <a:off x="4800600" y="5257800"/>
            <a:ext cx="4343400" cy="1600200"/>
            <a:chOff x="3024" y="3312"/>
            <a:chExt cx="2736" cy="1008"/>
          </a:xfrm>
        </p:grpSpPr>
        <p:sp>
          <p:nvSpPr>
            <p:cNvPr id="47111"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3191"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501593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Ranid</a:t>
            </a:r>
            <a:r>
              <a:rPr lang="en-US" dirty="0" smtClean="0"/>
              <a:t> test</a:t>
            </a:r>
            <a:endParaRPr lang="en-US" dirty="0"/>
          </a:p>
        </p:txBody>
      </p:sp>
      <p:sp>
        <p:nvSpPr>
          <p:cNvPr id="3" name="Content Placeholder 2"/>
          <p:cNvSpPr>
            <a:spLocks noGrp="1"/>
          </p:cNvSpPr>
          <p:nvPr>
            <p:ph idx="1"/>
          </p:nvPr>
        </p:nvSpPr>
        <p:spPr/>
        <p:txBody>
          <a:bodyPr/>
          <a:lstStyle/>
          <a:p>
            <a:r>
              <a:rPr lang="en-US" dirty="0" smtClean="0"/>
              <a:t>Write the species!</a:t>
            </a:r>
            <a:endParaRPr lang="en-US" dirty="0"/>
          </a:p>
        </p:txBody>
      </p:sp>
    </p:spTree>
    <p:extLst>
      <p:ext uri="{BB962C8B-B14F-4D97-AF65-F5344CB8AC3E}">
        <p14:creationId xmlns:p14="http://schemas.microsoft.com/office/powerpoint/2010/main" val="485023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FrogWatch USA?</a:t>
            </a:r>
            <a:endParaRPr lang="en-US" dirty="0"/>
          </a:p>
        </p:txBody>
      </p:sp>
      <p:sp>
        <p:nvSpPr>
          <p:cNvPr id="3" name="Content Placeholder 2"/>
          <p:cNvSpPr>
            <a:spLocks noGrp="1"/>
          </p:cNvSpPr>
          <p:nvPr>
            <p:ph sz="quarter" idx="1"/>
          </p:nvPr>
        </p:nvSpPr>
        <p:spPr>
          <a:xfrm>
            <a:off x="457200" y="1600201"/>
            <a:ext cx="8229600" cy="3581400"/>
          </a:xfrm>
        </p:spPr>
        <p:txBody>
          <a:bodyPr/>
          <a:lstStyle/>
          <a:p>
            <a:r>
              <a:rPr lang="en-US" sz="2800" dirty="0" smtClean="0">
                <a:solidFill>
                  <a:schemeClr val="bg1"/>
                </a:solidFill>
              </a:rPr>
              <a:t>Nationwide breeding call survey of anurans</a:t>
            </a:r>
          </a:p>
          <a:p>
            <a:r>
              <a:rPr lang="en-US" sz="2800" dirty="0" smtClean="0">
                <a:solidFill>
                  <a:schemeClr val="bg1"/>
                </a:solidFill>
              </a:rPr>
              <a:t>Created in 1998</a:t>
            </a:r>
          </a:p>
          <a:p>
            <a:r>
              <a:rPr lang="en-US" sz="2800" dirty="0" smtClean="0">
                <a:solidFill>
                  <a:schemeClr val="bg1"/>
                </a:solidFill>
              </a:rPr>
              <a:t>Association of Zoos and Aquariums currently manages </a:t>
            </a:r>
          </a:p>
          <a:p>
            <a:r>
              <a:rPr lang="en-US" sz="2800" dirty="0" smtClean="0">
                <a:solidFill>
                  <a:schemeClr val="bg1"/>
                </a:solidFill>
              </a:rPr>
              <a:t>Standardized protocol</a:t>
            </a:r>
          </a:p>
          <a:p>
            <a:r>
              <a:rPr lang="en-US" sz="2800" dirty="0" smtClean="0">
                <a:solidFill>
                  <a:schemeClr val="bg1"/>
                </a:solidFill>
              </a:rPr>
              <a:t>Data submitted to online database or national office</a:t>
            </a:r>
          </a:p>
          <a:p>
            <a:endParaRPr lang="en-US" sz="2800" dirty="0" smtClean="0"/>
          </a:p>
          <a:p>
            <a:endParaRPr lang="en-US" sz="2800" dirty="0" smtClean="0"/>
          </a:p>
          <a:p>
            <a:endParaRPr lang="en-US" sz="2800" dirty="0"/>
          </a:p>
        </p:txBody>
      </p:sp>
      <p:pic>
        <p:nvPicPr>
          <p:cNvPr id="4" name="Picture 2" descr="http://1.bp.blogspot.com/-eXkMmjJ5uTM/T1dtcH_NhyI/AAAAAAAAALo/gdJOFl_airc/s1600/AZA-FrogWatch+USA+Logo.jpg"/>
          <p:cNvPicPr>
            <a:picLocks noChangeAspect="1" noChangeArrowheads="1"/>
          </p:cNvPicPr>
          <p:nvPr/>
        </p:nvPicPr>
        <p:blipFill>
          <a:blip r:embed="rId2" cstate="print"/>
          <a:srcRect/>
          <a:stretch>
            <a:fillRect/>
          </a:stretch>
        </p:blipFill>
        <p:spPr bwMode="auto">
          <a:xfrm>
            <a:off x="152400" y="5229583"/>
            <a:ext cx="4495800" cy="1648794"/>
          </a:xfrm>
          <a:prstGeom prst="rect">
            <a:avLst/>
          </a:prstGeom>
          <a:noFill/>
        </p:spPr>
      </p:pic>
      <p:pic>
        <p:nvPicPr>
          <p:cNvPr id="6146" name="Picture 2" descr="http://marinemammaltrainer.com/wp-content/uploads/sites/7/2013/03/AZA.jpg"/>
          <p:cNvPicPr>
            <a:picLocks noChangeAspect="1" noChangeArrowheads="1"/>
          </p:cNvPicPr>
          <p:nvPr/>
        </p:nvPicPr>
        <p:blipFill>
          <a:blip r:embed="rId3" cstate="print"/>
          <a:srcRect/>
          <a:stretch>
            <a:fillRect/>
          </a:stretch>
        </p:blipFill>
        <p:spPr bwMode="auto">
          <a:xfrm>
            <a:off x="5410200" y="5638800"/>
            <a:ext cx="3276600" cy="1023938"/>
          </a:xfrm>
          <a:prstGeom prst="rect">
            <a:avLst/>
          </a:prstGeom>
          <a:noFill/>
        </p:spPr>
      </p:pic>
    </p:spTree>
    <p:extLst>
      <p:ext uri="{BB962C8B-B14F-4D97-AF65-F5344CB8AC3E}">
        <p14:creationId xmlns:p14="http://schemas.microsoft.com/office/powerpoint/2010/main" val="2037497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Activity</a:t>
            </a:r>
            <a:endParaRPr lang="en-US" dirty="0"/>
          </a:p>
        </p:txBody>
      </p:sp>
      <p:sp>
        <p:nvSpPr>
          <p:cNvPr id="3" name="Content Placeholder 2"/>
          <p:cNvSpPr>
            <a:spLocks noGrp="1"/>
          </p:cNvSpPr>
          <p:nvPr>
            <p:ph sz="quarter" idx="1"/>
          </p:nvPr>
        </p:nvSpPr>
        <p:spPr/>
        <p:txBody>
          <a:bodyPr/>
          <a:lstStyle/>
          <a:p>
            <a:r>
              <a:rPr lang="en-US" dirty="0" smtClean="0">
                <a:solidFill>
                  <a:srgbClr val="FFFFFF"/>
                </a:solidFill>
              </a:rPr>
              <a:t>10,500 volunteers from all 50 states</a:t>
            </a:r>
          </a:p>
          <a:p>
            <a:r>
              <a:rPr lang="en-US" dirty="0" smtClean="0">
                <a:solidFill>
                  <a:srgbClr val="FFFFFF"/>
                </a:solidFill>
              </a:rPr>
              <a:t>3,500 wetland sites</a:t>
            </a:r>
          </a:p>
          <a:p>
            <a:r>
              <a:rPr lang="en-US" dirty="0" smtClean="0">
                <a:solidFill>
                  <a:srgbClr val="FFFFFF"/>
                </a:solidFill>
              </a:rPr>
              <a:t>500 annual volunteers</a:t>
            </a:r>
            <a:endParaRPr lang="en-US" dirty="0">
              <a:solidFill>
                <a:srgbClr val="FFFFFF"/>
              </a:solidFill>
            </a:endParaRPr>
          </a:p>
        </p:txBody>
      </p:sp>
      <p:pic>
        <p:nvPicPr>
          <p:cNvPr id="5" name="Picture 2"/>
          <p:cNvPicPr>
            <a:picLocks noChangeAspect="1" noChangeArrowheads="1"/>
          </p:cNvPicPr>
          <p:nvPr/>
        </p:nvPicPr>
        <p:blipFill>
          <a:blip r:embed="rId2" cstate="print"/>
          <a:srcRect/>
          <a:stretch>
            <a:fillRect/>
          </a:stretch>
        </p:blipFill>
        <p:spPr bwMode="auto">
          <a:xfrm>
            <a:off x="4800600" y="3626476"/>
            <a:ext cx="4222790" cy="3231524"/>
          </a:xfrm>
          <a:prstGeom prst="rect">
            <a:avLst/>
          </a:prstGeom>
          <a:noFill/>
          <a:ln w="9525">
            <a:noFill/>
            <a:miter lim="800000"/>
            <a:headEnd/>
            <a:tailEnd/>
          </a:ln>
        </p:spPr>
      </p:pic>
    </p:spTree>
    <p:extLst>
      <p:ext uri="{BB962C8B-B14F-4D97-AF65-F5344CB8AC3E}">
        <p14:creationId xmlns:p14="http://schemas.microsoft.com/office/powerpoint/2010/main" val="31959689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Plains Chapter</a:t>
            </a:r>
            <a:endParaRPr lang="en-US" dirty="0"/>
          </a:p>
        </p:txBody>
      </p:sp>
      <p:sp>
        <p:nvSpPr>
          <p:cNvPr id="3" name="Content Placeholder 2"/>
          <p:cNvSpPr>
            <a:spLocks noGrp="1"/>
          </p:cNvSpPr>
          <p:nvPr>
            <p:ph idx="1"/>
          </p:nvPr>
        </p:nvSpPr>
        <p:spPr/>
        <p:txBody>
          <a:bodyPr/>
          <a:lstStyle/>
          <a:p>
            <a:r>
              <a:rPr lang="en-US" dirty="0" smtClean="0">
                <a:solidFill>
                  <a:srgbClr val="FFFFFF"/>
                </a:solidFill>
              </a:rPr>
              <a:t>Established last year</a:t>
            </a:r>
          </a:p>
          <a:p>
            <a:r>
              <a:rPr lang="en-US" dirty="0" smtClean="0">
                <a:solidFill>
                  <a:srgbClr val="FFFFFF"/>
                </a:solidFill>
              </a:rPr>
              <a:t>Website: </a:t>
            </a:r>
            <a:r>
              <a:rPr lang="en-US" dirty="0" err="1" smtClean="0">
                <a:solidFill>
                  <a:srgbClr val="FFFFFF"/>
                </a:solidFill>
              </a:rPr>
              <a:t>dakotaherps.org</a:t>
            </a:r>
            <a:endParaRPr lang="en-US" dirty="0" smtClean="0">
              <a:solidFill>
                <a:srgbClr val="FFFFFF"/>
              </a:solidFill>
            </a:endParaRPr>
          </a:p>
          <a:p>
            <a:r>
              <a:rPr lang="en-US" dirty="0" smtClean="0">
                <a:solidFill>
                  <a:srgbClr val="FFFFFF"/>
                </a:solidFill>
              </a:rPr>
              <a:t>Second training in Vermillion on April 25th</a:t>
            </a:r>
            <a:endParaRPr lang="en-US" dirty="0">
              <a:solidFill>
                <a:srgbClr val="FFFFFF"/>
              </a:solidFill>
            </a:endParaRPr>
          </a:p>
        </p:txBody>
      </p:sp>
    </p:spTree>
    <p:extLst>
      <p:ext uri="{BB962C8B-B14F-4D97-AF65-F5344CB8AC3E}">
        <p14:creationId xmlns:p14="http://schemas.microsoft.com/office/powerpoint/2010/main" val="2240241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useful?</a:t>
            </a:r>
            <a:endParaRPr lang="en-US" dirty="0"/>
          </a:p>
        </p:txBody>
      </p:sp>
      <p:sp>
        <p:nvSpPr>
          <p:cNvPr id="3" name="Content Placeholder 2"/>
          <p:cNvSpPr>
            <a:spLocks noGrp="1"/>
          </p:cNvSpPr>
          <p:nvPr>
            <p:ph idx="1"/>
          </p:nvPr>
        </p:nvSpPr>
        <p:spPr/>
        <p:txBody>
          <a:bodyPr/>
          <a:lstStyle/>
          <a:p>
            <a:r>
              <a:rPr lang="en-US" dirty="0" smtClean="0">
                <a:solidFill>
                  <a:srgbClr val="FFFFFF"/>
                </a:solidFill>
              </a:rPr>
              <a:t>My laboratory can only sample a few sites at a time.</a:t>
            </a:r>
          </a:p>
          <a:p>
            <a:r>
              <a:rPr lang="en-US" dirty="0" smtClean="0">
                <a:solidFill>
                  <a:srgbClr val="FFFFFF"/>
                </a:solidFill>
              </a:rPr>
              <a:t>I am consulted by the state to make decisions about conservation status.</a:t>
            </a:r>
          </a:p>
          <a:p>
            <a:r>
              <a:rPr lang="en-US" dirty="0" smtClean="0">
                <a:solidFill>
                  <a:srgbClr val="FFFFFF"/>
                </a:solidFill>
              </a:rPr>
              <a:t>Your data can help us locate wetlands and species across the state!</a:t>
            </a:r>
            <a:endParaRPr lang="en-US" dirty="0">
              <a:solidFill>
                <a:srgbClr val="FFFFFF"/>
              </a:solidFill>
            </a:endParaRPr>
          </a:p>
        </p:txBody>
      </p:sp>
    </p:spTree>
    <p:extLst>
      <p:ext uri="{BB962C8B-B14F-4D97-AF65-F5344CB8AC3E}">
        <p14:creationId xmlns:p14="http://schemas.microsoft.com/office/powerpoint/2010/main" val="1265135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should I sample?</a:t>
            </a:r>
            <a:endParaRPr lang="en-US" dirty="0"/>
          </a:p>
        </p:txBody>
      </p:sp>
      <p:sp>
        <p:nvSpPr>
          <p:cNvPr id="3" name="Content Placeholder 2"/>
          <p:cNvSpPr>
            <a:spLocks noGrp="1"/>
          </p:cNvSpPr>
          <p:nvPr>
            <p:ph idx="1"/>
          </p:nvPr>
        </p:nvSpPr>
        <p:spPr/>
        <p:txBody>
          <a:bodyPr/>
          <a:lstStyle/>
          <a:p>
            <a:r>
              <a:rPr lang="en-US" dirty="0" smtClean="0"/>
              <a:t>Public land</a:t>
            </a:r>
          </a:p>
          <a:p>
            <a:r>
              <a:rPr lang="en-US" dirty="0" smtClean="0"/>
              <a:t>Private land (with permission)</a:t>
            </a:r>
          </a:p>
          <a:p>
            <a:endParaRPr lang="en-US" dirty="0"/>
          </a:p>
          <a:p>
            <a:r>
              <a:rPr lang="en-US" dirty="0" smtClean="0"/>
              <a:t>Wetlands, Rivers, Streams, Ponds</a:t>
            </a:r>
          </a:p>
          <a:p>
            <a:r>
              <a:rPr lang="en-US" dirty="0" smtClean="0"/>
              <a:t>In town, out in country</a:t>
            </a:r>
          </a:p>
          <a:p>
            <a:r>
              <a:rPr lang="en-US" dirty="0" smtClean="0"/>
              <a:t>Not limited to South Dakota</a:t>
            </a:r>
            <a:endParaRPr lang="en-US" dirty="0"/>
          </a:p>
        </p:txBody>
      </p:sp>
    </p:spTree>
    <p:extLst>
      <p:ext uri="{BB962C8B-B14F-4D97-AF65-F5344CB8AC3E}">
        <p14:creationId xmlns:p14="http://schemas.microsoft.com/office/powerpoint/2010/main" val="3352284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606" y="388519"/>
            <a:ext cx="6457950" cy="1293028"/>
          </a:xfrm>
        </p:spPr>
        <p:txBody>
          <a:bodyPr/>
          <a:lstStyle/>
          <a:p>
            <a:r>
              <a:rPr lang="en-US" dirty="0" smtClean="0"/>
              <a:t>Gearing Up</a:t>
            </a:r>
            <a:endParaRPr lang="en-US" dirty="0"/>
          </a:p>
        </p:txBody>
      </p:sp>
      <p:sp>
        <p:nvSpPr>
          <p:cNvPr id="3" name="Content Placeholder 2"/>
          <p:cNvSpPr>
            <a:spLocks noGrp="1"/>
          </p:cNvSpPr>
          <p:nvPr>
            <p:ph idx="1"/>
          </p:nvPr>
        </p:nvSpPr>
        <p:spPr>
          <a:xfrm>
            <a:off x="484370" y="1638052"/>
            <a:ext cx="4479029" cy="4024125"/>
          </a:xfrm>
        </p:spPr>
        <p:txBody>
          <a:bodyPr>
            <a:normAutofit/>
          </a:bodyPr>
          <a:lstStyle/>
          <a:p>
            <a:pPr marL="223838" indent="-223838">
              <a:buFont typeface="Wingdings" panose="05000000000000000000" pitchFamily="2" charset="2"/>
              <a:buChar char="§"/>
            </a:pPr>
            <a:r>
              <a:rPr lang="en-US" sz="2800" dirty="0" smtClean="0">
                <a:solidFill>
                  <a:schemeClr val="bg1"/>
                </a:solidFill>
              </a:rPr>
              <a:t>Data sheets</a:t>
            </a:r>
          </a:p>
          <a:p>
            <a:pPr marL="516446" lvl="1" indent="-223838">
              <a:buFont typeface="Wingdings" panose="05000000000000000000" pitchFamily="2" charset="2"/>
              <a:buChar char="§"/>
            </a:pPr>
            <a:r>
              <a:rPr lang="en-US" sz="2400" dirty="0" smtClean="0"/>
              <a:t>Clipboard</a:t>
            </a:r>
            <a:endParaRPr lang="en-US" sz="2600" dirty="0" smtClean="0"/>
          </a:p>
          <a:p>
            <a:pPr marL="223838" indent="-223838">
              <a:buFont typeface="Wingdings" panose="05000000000000000000" pitchFamily="2" charset="2"/>
              <a:buChar char="§"/>
            </a:pPr>
            <a:r>
              <a:rPr lang="en-US" sz="2800" dirty="0" smtClean="0">
                <a:solidFill>
                  <a:schemeClr val="bg1"/>
                </a:solidFill>
              </a:rPr>
              <a:t>Watch</a:t>
            </a:r>
          </a:p>
          <a:p>
            <a:pPr marL="223838" indent="-223838">
              <a:buFont typeface="Wingdings" panose="05000000000000000000" pitchFamily="2" charset="2"/>
              <a:buChar char="§"/>
            </a:pPr>
            <a:r>
              <a:rPr lang="en-US" sz="2800" dirty="0" smtClean="0">
                <a:solidFill>
                  <a:schemeClr val="bg1"/>
                </a:solidFill>
              </a:rPr>
              <a:t>Flashlight/headlamp</a:t>
            </a:r>
          </a:p>
          <a:p>
            <a:pPr marL="223838" indent="-223838">
              <a:buFont typeface="Wingdings" panose="05000000000000000000" pitchFamily="2" charset="2"/>
              <a:buChar char="§"/>
            </a:pPr>
            <a:r>
              <a:rPr lang="en-US" sz="2800" dirty="0" smtClean="0">
                <a:solidFill>
                  <a:schemeClr val="bg1"/>
                </a:solidFill>
              </a:rPr>
              <a:t>Recording </a:t>
            </a:r>
            <a:r>
              <a:rPr lang="en-US" sz="2800" dirty="0" smtClean="0">
                <a:solidFill>
                  <a:schemeClr val="bg1"/>
                </a:solidFill>
              </a:rPr>
              <a:t>device</a:t>
            </a:r>
            <a:endParaRPr lang="en-US" sz="2800" dirty="0" smtClean="0">
              <a:solidFill>
                <a:schemeClr val="bg1"/>
              </a:solidFill>
            </a:endParaRPr>
          </a:p>
        </p:txBody>
      </p:sp>
      <p:pic>
        <p:nvPicPr>
          <p:cNvPr id="6" name="Picture 5"/>
          <p:cNvPicPr>
            <a:picLocks noChangeAspect="1"/>
          </p:cNvPicPr>
          <p:nvPr/>
        </p:nvPicPr>
        <p:blipFill rotWithShape="1">
          <a:blip r:embed="rId2"/>
          <a:srcRect l="4235" t="3778" r="3738" b="4666"/>
          <a:stretch/>
        </p:blipFill>
        <p:spPr>
          <a:xfrm>
            <a:off x="6699932" y="69540"/>
            <a:ext cx="2336156" cy="4010401"/>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l="29719" t="13030" r="30771" b="9853"/>
          <a:stretch/>
        </p:blipFill>
        <p:spPr>
          <a:xfrm>
            <a:off x="6210709" y="2549269"/>
            <a:ext cx="2528237" cy="3699131"/>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23000" b="76000" l="8250" r="91625">
                        <a14:foregroundMark x1="70750" y1="59500" x2="70750" y2="59500"/>
                        <a14:foregroundMark x1="77500" y1="60875" x2="77500" y2="60875"/>
                        <a14:foregroundMark x1="81500" y1="59125" x2="81500" y2="59125"/>
                        <a14:foregroundMark x1="77500" y1="34875" x2="77500" y2="34875"/>
                        <a14:foregroundMark x1="72500" y1="39250" x2="72500" y2="39250"/>
                        <a14:foregroundMark x1="77125" y1="55125" x2="77125" y2="55125"/>
                      </a14:backgroundRemoval>
                    </a14:imgEffect>
                  </a14:imgLayer>
                </a14:imgProps>
              </a:ext>
            </a:extLst>
          </a:blip>
          <a:srcRect l="8612" t="22626" r="7294" b="22876"/>
          <a:stretch/>
        </p:blipFill>
        <p:spPr>
          <a:xfrm>
            <a:off x="1967232" y="4291045"/>
            <a:ext cx="2103349" cy="1817487"/>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8750" l="9589" r="89589"/>
                    </a14:imgEffect>
                  </a14:imgLayer>
                </a14:imgProps>
              </a:ext>
            </a:extLst>
          </a:blip>
          <a:stretch>
            <a:fillRect/>
          </a:stretch>
        </p:blipFill>
        <p:spPr>
          <a:xfrm>
            <a:off x="450218" y="4291045"/>
            <a:ext cx="1453417" cy="1274229"/>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7429" t="8511" r="26500" b="7223"/>
          <a:stretch/>
        </p:blipFill>
        <p:spPr>
          <a:xfrm>
            <a:off x="5100074" y="1550182"/>
            <a:ext cx="973959" cy="1582494"/>
          </a:xfrm>
          <a:prstGeom prst="rect">
            <a:avLst/>
          </a:prstGeom>
        </p:spPr>
      </p:pic>
      <p:pic>
        <p:nvPicPr>
          <p:cNvPr id="1026" name="Picture 2" descr="http://www.triangleparanormal.com/Digital%20audio%20recorder.jpg"/>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l="30355" r="27823"/>
          <a:stretch/>
        </p:blipFill>
        <p:spPr bwMode="auto">
          <a:xfrm>
            <a:off x="4321951" y="2744030"/>
            <a:ext cx="685096" cy="21841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2601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wetland?</a:t>
            </a:r>
            <a:endParaRPr lang="en-US" dirty="0"/>
          </a:p>
        </p:txBody>
      </p:sp>
      <p:sp>
        <p:nvSpPr>
          <p:cNvPr id="3" name="Content Placeholder 2"/>
          <p:cNvSpPr>
            <a:spLocks noGrp="1"/>
          </p:cNvSpPr>
          <p:nvPr>
            <p:ph idx="1"/>
          </p:nvPr>
        </p:nvSpPr>
        <p:spPr>
          <a:xfrm>
            <a:off x="634345" y="1760667"/>
            <a:ext cx="8065294" cy="3766185"/>
          </a:xfrm>
        </p:spPr>
        <p:txBody>
          <a:bodyPr/>
          <a:lstStyle/>
          <a:p>
            <a:r>
              <a:rPr lang="en-US" sz="2100" b="1" i="1" dirty="0">
                <a:solidFill>
                  <a:schemeClr val="bg1"/>
                </a:solidFill>
              </a:rPr>
              <a:t>“where </a:t>
            </a:r>
            <a:r>
              <a:rPr lang="en-US" sz="2100" b="1" i="1" dirty="0">
                <a:solidFill>
                  <a:srgbClr val="FFFF00"/>
                </a:solidFill>
              </a:rPr>
              <a:t>water is the primary factor controlling the environment </a:t>
            </a:r>
            <a:r>
              <a:rPr lang="en-US" sz="2100" b="1" i="1" dirty="0">
                <a:solidFill>
                  <a:schemeClr val="bg1"/>
                </a:solidFill>
              </a:rPr>
              <a:t>and the associated plant and animal life”</a:t>
            </a:r>
            <a:r>
              <a:rPr lang="en-US" sz="2100" b="1" dirty="0">
                <a:solidFill>
                  <a:schemeClr val="bg1"/>
                </a:solidFill>
              </a:rPr>
              <a:t> (</a:t>
            </a:r>
            <a:r>
              <a:rPr lang="en-US" sz="2100" b="1" dirty="0" err="1">
                <a:solidFill>
                  <a:schemeClr val="bg1"/>
                </a:solidFill>
              </a:rPr>
              <a:t>Niering</a:t>
            </a:r>
            <a:r>
              <a:rPr lang="en-US" sz="2100" b="1" dirty="0">
                <a:solidFill>
                  <a:schemeClr val="bg1"/>
                </a:solidFill>
              </a:rPr>
              <a:t> 1985)</a:t>
            </a:r>
          </a:p>
          <a:p>
            <a:r>
              <a:rPr lang="en-US" sz="2100" b="1" dirty="0" smtClean="0">
                <a:solidFill>
                  <a:schemeClr val="bg1"/>
                </a:solidFill>
              </a:rPr>
              <a:t>An area saturated or covered with water for all or most of the growing season</a:t>
            </a:r>
            <a:endParaRPr lang="en-US" sz="2100" b="1" dirty="0">
              <a:solidFill>
                <a:schemeClr val="bg1"/>
              </a:solidFill>
            </a:endParaRPr>
          </a:p>
        </p:txBody>
      </p:sp>
      <p:pic>
        <p:nvPicPr>
          <p:cNvPr id="4" name="Picture 3"/>
          <p:cNvPicPr>
            <a:picLocks noChangeAspect="1"/>
          </p:cNvPicPr>
          <p:nvPr/>
        </p:nvPicPr>
        <p:blipFill>
          <a:blip r:embed="rId2"/>
          <a:stretch>
            <a:fillRect/>
          </a:stretch>
        </p:blipFill>
        <p:spPr>
          <a:xfrm>
            <a:off x="-8021" y="3942132"/>
            <a:ext cx="2931911" cy="2931910"/>
          </a:xfrm>
          <a:prstGeom prst="rect">
            <a:avLst/>
          </a:prstGeom>
        </p:spPr>
      </p:pic>
      <p:pic>
        <p:nvPicPr>
          <p:cNvPr id="5" name="Picture 4"/>
          <p:cNvPicPr>
            <a:picLocks noChangeAspect="1"/>
          </p:cNvPicPr>
          <p:nvPr/>
        </p:nvPicPr>
        <p:blipFill>
          <a:blip r:embed="rId3"/>
          <a:stretch>
            <a:fillRect/>
          </a:stretch>
        </p:blipFill>
        <p:spPr>
          <a:xfrm>
            <a:off x="2923890" y="4631870"/>
            <a:ext cx="3430056" cy="2242172"/>
          </a:xfrm>
          <a:prstGeom prst="rect">
            <a:avLst/>
          </a:prstGeom>
        </p:spPr>
      </p:pic>
      <p:pic>
        <p:nvPicPr>
          <p:cNvPr id="6" name="Picture 5"/>
          <p:cNvPicPr>
            <a:picLocks noChangeAspect="1"/>
          </p:cNvPicPr>
          <p:nvPr/>
        </p:nvPicPr>
        <p:blipFill>
          <a:blip r:embed="rId4"/>
          <a:stretch>
            <a:fillRect/>
          </a:stretch>
        </p:blipFill>
        <p:spPr>
          <a:xfrm>
            <a:off x="6353946" y="4083988"/>
            <a:ext cx="2790054" cy="2790054"/>
          </a:xfrm>
          <a:prstGeom prst="rect">
            <a:avLst/>
          </a:prstGeom>
        </p:spPr>
      </p:pic>
    </p:spTree>
    <p:extLst>
      <p:ext uri="{BB962C8B-B14F-4D97-AF65-F5344CB8AC3E}">
        <p14:creationId xmlns:p14="http://schemas.microsoft.com/office/powerpoint/2010/main" val="2226991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FFFF"/>
                </a:solidFill>
              </a:rPr>
              <a:t>Coordinators:</a:t>
            </a:r>
          </a:p>
          <a:p>
            <a:r>
              <a:rPr lang="en-US" dirty="0" smtClean="0">
                <a:solidFill>
                  <a:srgbClr val="FFFFFF"/>
                </a:solidFill>
              </a:rPr>
              <a:t>Dr. Kerby- Biology Professor at USD</a:t>
            </a:r>
          </a:p>
          <a:p>
            <a:r>
              <a:rPr lang="en-US" dirty="0" smtClean="0">
                <a:solidFill>
                  <a:srgbClr val="FFFFFF"/>
                </a:solidFill>
              </a:rPr>
              <a:t>Spencer Siddons- Graduate student</a:t>
            </a:r>
          </a:p>
          <a:p>
            <a:r>
              <a:rPr lang="en-US" dirty="0" smtClean="0">
                <a:solidFill>
                  <a:srgbClr val="FFFFFF"/>
                </a:solidFill>
              </a:rPr>
              <a:t>Leigh Spencer- Great Plains Zoo</a:t>
            </a:r>
          </a:p>
          <a:p>
            <a:pPr marL="0" indent="0">
              <a:buNone/>
            </a:pPr>
            <a:endParaRPr lang="en-US" dirty="0">
              <a:solidFill>
                <a:srgbClr val="FFFFFF"/>
              </a:solidFill>
            </a:endParaRPr>
          </a:p>
          <a:p>
            <a:pPr marL="0" indent="0">
              <a:buNone/>
            </a:pPr>
            <a:r>
              <a:rPr lang="en-US" dirty="0" smtClean="0">
                <a:solidFill>
                  <a:srgbClr val="FFFFFF"/>
                </a:solidFill>
              </a:rPr>
              <a:t>Please sign in!</a:t>
            </a:r>
          </a:p>
          <a:p>
            <a:endParaRPr lang="en-US" dirty="0"/>
          </a:p>
        </p:txBody>
      </p:sp>
    </p:spTree>
    <p:extLst>
      <p:ext uri="{BB962C8B-B14F-4D97-AF65-F5344CB8AC3E}">
        <p14:creationId xmlns:p14="http://schemas.microsoft.com/office/powerpoint/2010/main" val="2819618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4787"/>
            <a:ext cx="7886700" cy="1325563"/>
          </a:xfrm>
        </p:spPr>
        <p:txBody>
          <a:bodyPr/>
          <a:lstStyle/>
          <a:p>
            <a:r>
              <a:rPr lang="en-US" dirty="0" smtClean="0"/>
              <a:t>Site Habitat</a:t>
            </a:r>
            <a:endParaRPr lang="en-US" dirty="0"/>
          </a:p>
        </p:txBody>
      </p:sp>
      <p:sp>
        <p:nvSpPr>
          <p:cNvPr id="8" name="TextBox 7"/>
          <p:cNvSpPr txBox="1"/>
          <p:nvPr/>
        </p:nvSpPr>
        <p:spPr>
          <a:xfrm>
            <a:off x="838200" y="1833359"/>
            <a:ext cx="3386418" cy="954107"/>
          </a:xfrm>
          <a:prstGeom prst="rect">
            <a:avLst/>
          </a:prstGeom>
          <a:noFill/>
        </p:spPr>
        <p:txBody>
          <a:bodyPr wrap="square" rtlCol="0">
            <a:spAutoFit/>
          </a:bodyPr>
          <a:lstStyle/>
          <a:p>
            <a:pPr algn="ctr"/>
            <a:r>
              <a:rPr lang="en-US" sz="2800" dirty="0" smtClean="0"/>
              <a:t>Swamp or Woodland Swamp</a:t>
            </a:r>
            <a:endParaRPr lang="en-US" sz="2800" dirty="0"/>
          </a:p>
        </p:txBody>
      </p:sp>
      <p:pic>
        <p:nvPicPr>
          <p:cNvPr id="3" name="Picture 2"/>
          <p:cNvPicPr>
            <a:picLocks noChangeAspect="1"/>
          </p:cNvPicPr>
          <p:nvPr/>
        </p:nvPicPr>
        <p:blipFill>
          <a:blip r:embed="rId2"/>
          <a:stretch>
            <a:fillRect/>
          </a:stretch>
        </p:blipFill>
        <p:spPr>
          <a:xfrm>
            <a:off x="0" y="3000475"/>
            <a:ext cx="4572000" cy="3881339"/>
          </a:xfrm>
          <a:prstGeom prst="rect">
            <a:avLst/>
          </a:prstGeom>
        </p:spPr>
      </p:pic>
      <p:pic>
        <p:nvPicPr>
          <p:cNvPr id="18" name="Picture 17"/>
          <p:cNvPicPr>
            <a:picLocks noChangeAspect="1"/>
          </p:cNvPicPr>
          <p:nvPr/>
        </p:nvPicPr>
        <p:blipFill>
          <a:blip r:embed="rId3"/>
          <a:stretch>
            <a:fillRect/>
          </a:stretch>
        </p:blipFill>
        <p:spPr>
          <a:xfrm>
            <a:off x="4555957" y="3045178"/>
            <a:ext cx="4588043" cy="3836636"/>
          </a:xfrm>
          <a:prstGeom prst="rect">
            <a:avLst/>
          </a:prstGeom>
        </p:spPr>
      </p:pic>
      <p:sp>
        <p:nvSpPr>
          <p:cNvPr id="20" name="TextBox 19"/>
          <p:cNvSpPr txBox="1"/>
          <p:nvPr/>
        </p:nvSpPr>
        <p:spPr>
          <a:xfrm>
            <a:off x="5292640" y="2237997"/>
            <a:ext cx="3114675" cy="523220"/>
          </a:xfrm>
          <a:prstGeom prst="rect">
            <a:avLst/>
          </a:prstGeom>
          <a:noFill/>
        </p:spPr>
        <p:txBody>
          <a:bodyPr wrap="square" rtlCol="0">
            <a:spAutoFit/>
          </a:bodyPr>
          <a:lstStyle/>
          <a:p>
            <a:pPr algn="ctr"/>
            <a:r>
              <a:rPr lang="en-US" sz="2800" dirty="0" smtClean="0"/>
              <a:t>Freshwater Marsh</a:t>
            </a:r>
            <a:endParaRPr lang="en-US" sz="2800" dirty="0"/>
          </a:p>
        </p:txBody>
      </p:sp>
      <p:sp>
        <p:nvSpPr>
          <p:cNvPr id="7" name="TextBox 6"/>
          <p:cNvSpPr txBox="1"/>
          <p:nvPr/>
        </p:nvSpPr>
        <p:spPr>
          <a:xfrm>
            <a:off x="0" y="3672513"/>
            <a:ext cx="2100164"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1"/>
                </a:solidFill>
              </a:rPr>
              <a:t>Woody plants dominate</a:t>
            </a:r>
          </a:p>
          <a:p>
            <a:pPr marL="285750" indent="-285750">
              <a:buFont typeface="Arial" panose="020B0604020202020204" pitchFamily="34" charset="0"/>
              <a:buChar char="•"/>
            </a:pPr>
            <a:r>
              <a:rPr lang="en-US" sz="2400" b="1" dirty="0" smtClean="0">
                <a:solidFill>
                  <a:schemeClr val="bg1"/>
                </a:solidFill>
              </a:rPr>
              <a:t>Standing water</a:t>
            </a:r>
          </a:p>
        </p:txBody>
      </p:sp>
      <p:sp>
        <p:nvSpPr>
          <p:cNvPr id="9" name="TextBox 8"/>
          <p:cNvSpPr txBox="1"/>
          <p:nvPr/>
        </p:nvSpPr>
        <p:spPr>
          <a:xfrm>
            <a:off x="4710074" y="5611505"/>
            <a:ext cx="2943225" cy="1200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1"/>
                </a:solidFill>
              </a:rPr>
              <a:t>No woody plants</a:t>
            </a:r>
          </a:p>
          <a:p>
            <a:pPr marL="285750" indent="-285750">
              <a:buFont typeface="Arial" panose="020B0604020202020204" pitchFamily="34" charset="0"/>
              <a:buChar char="•"/>
            </a:pPr>
            <a:r>
              <a:rPr lang="en-US" sz="2400" b="1" dirty="0" smtClean="0">
                <a:solidFill>
                  <a:schemeClr val="bg1"/>
                </a:solidFill>
              </a:rPr>
              <a:t>Standing water constant</a:t>
            </a:r>
          </a:p>
        </p:txBody>
      </p:sp>
    </p:spTree>
    <p:extLst>
      <p:ext uri="{BB962C8B-B14F-4D97-AF65-F5344CB8AC3E}">
        <p14:creationId xmlns:p14="http://schemas.microsoft.com/office/powerpoint/2010/main" val="17462143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Habitat</a:t>
            </a:r>
            <a:endParaRPr lang="en-US" dirty="0"/>
          </a:p>
        </p:txBody>
      </p:sp>
      <p:pic>
        <p:nvPicPr>
          <p:cNvPr id="7" name="Picture 6"/>
          <p:cNvPicPr>
            <a:picLocks noChangeAspect="1"/>
          </p:cNvPicPr>
          <p:nvPr/>
        </p:nvPicPr>
        <p:blipFill>
          <a:blip r:embed="rId2"/>
          <a:stretch>
            <a:fillRect/>
          </a:stretch>
        </p:blipFill>
        <p:spPr>
          <a:xfrm>
            <a:off x="4934153" y="3200400"/>
            <a:ext cx="4209847" cy="3750365"/>
          </a:xfrm>
          <a:prstGeom prst="rect">
            <a:avLst/>
          </a:prstGeom>
        </p:spPr>
      </p:pic>
      <p:sp>
        <p:nvSpPr>
          <p:cNvPr id="9" name="TextBox 8"/>
          <p:cNvSpPr txBox="1"/>
          <p:nvPr/>
        </p:nvSpPr>
        <p:spPr>
          <a:xfrm>
            <a:off x="909738" y="2178531"/>
            <a:ext cx="3114675" cy="523220"/>
          </a:xfrm>
          <a:prstGeom prst="rect">
            <a:avLst/>
          </a:prstGeom>
          <a:noFill/>
        </p:spPr>
        <p:txBody>
          <a:bodyPr wrap="square" rtlCol="0">
            <a:spAutoFit/>
          </a:bodyPr>
          <a:lstStyle/>
          <a:p>
            <a:pPr algn="ctr"/>
            <a:r>
              <a:rPr lang="en-US" sz="2800" dirty="0" smtClean="0"/>
              <a:t>Bog/Fen</a:t>
            </a:r>
            <a:endParaRPr lang="en-US" sz="2800" dirty="0"/>
          </a:p>
        </p:txBody>
      </p:sp>
      <p:sp>
        <p:nvSpPr>
          <p:cNvPr id="10" name="TextBox 9"/>
          <p:cNvSpPr txBox="1"/>
          <p:nvPr/>
        </p:nvSpPr>
        <p:spPr>
          <a:xfrm>
            <a:off x="5481739" y="2170170"/>
            <a:ext cx="3114675" cy="523220"/>
          </a:xfrm>
          <a:prstGeom prst="rect">
            <a:avLst/>
          </a:prstGeom>
          <a:noFill/>
        </p:spPr>
        <p:txBody>
          <a:bodyPr wrap="square" rtlCol="0">
            <a:spAutoFit/>
          </a:bodyPr>
          <a:lstStyle/>
          <a:p>
            <a:pPr algn="ctr"/>
            <a:r>
              <a:rPr lang="en-US" sz="2800" dirty="0" smtClean="0"/>
              <a:t>Vernal Pool</a:t>
            </a:r>
            <a:endParaRPr lang="en-US" sz="2800" dirty="0"/>
          </a:p>
        </p:txBody>
      </p:sp>
      <p:pic>
        <p:nvPicPr>
          <p:cNvPr id="1026" name="Picture 2" descr="http://upload.wikimedia.org/wikipedia/commons/8/88/Tourbi%C3%A8re_03_-_Parc_de_Frontenac_-_Juillet_2008.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26531" r="9775" b="4585"/>
          <a:stretch/>
        </p:blipFill>
        <p:spPr bwMode="auto">
          <a:xfrm>
            <a:off x="1" y="3183677"/>
            <a:ext cx="4934153" cy="376708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 y="4651526"/>
            <a:ext cx="2943126"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1"/>
                </a:solidFill>
              </a:rPr>
              <a:t>Plants cover </a:t>
            </a:r>
          </a:p>
          <a:p>
            <a:pPr marL="285750" indent="-285750">
              <a:buFont typeface="Arial" panose="020B0604020202020204" pitchFamily="34" charset="0"/>
              <a:buChar char="•"/>
            </a:pPr>
            <a:r>
              <a:rPr lang="en-US" sz="2400" b="1" dirty="0" smtClean="0">
                <a:solidFill>
                  <a:schemeClr val="bg1"/>
                </a:solidFill>
              </a:rPr>
              <a:t>Fen: fed by groundwater/streams</a:t>
            </a:r>
          </a:p>
        </p:txBody>
      </p:sp>
      <p:sp>
        <p:nvSpPr>
          <p:cNvPr id="11" name="TextBox 10"/>
          <p:cNvSpPr txBox="1"/>
          <p:nvPr/>
        </p:nvSpPr>
        <p:spPr>
          <a:xfrm>
            <a:off x="4934152" y="5020858"/>
            <a:ext cx="3781123" cy="1200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1"/>
                </a:solidFill>
              </a:rPr>
              <a:t>Short presence</a:t>
            </a:r>
          </a:p>
          <a:p>
            <a:pPr marL="285750" indent="-285750">
              <a:buFont typeface="Arial" panose="020B0604020202020204" pitchFamily="34" charset="0"/>
              <a:buChar char="•"/>
            </a:pPr>
            <a:r>
              <a:rPr lang="en-US" sz="2400" b="1" dirty="0" smtClean="0">
                <a:solidFill>
                  <a:schemeClr val="bg1"/>
                </a:solidFill>
              </a:rPr>
              <a:t>Filled by snowmelt/rains</a:t>
            </a:r>
          </a:p>
        </p:txBody>
      </p:sp>
    </p:spTree>
    <p:extLst>
      <p:ext uri="{BB962C8B-B14F-4D97-AF65-F5344CB8AC3E}">
        <p14:creationId xmlns:p14="http://schemas.microsoft.com/office/powerpoint/2010/main" val="36111051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Habitat</a:t>
            </a:r>
            <a:endParaRPr lang="en-US" dirty="0"/>
          </a:p>
        </p:txBody>
      </p:sp>
      <p:sp>
        <p:nvSpPr>
          <p:cNvPr id="5" name="TextBox 4"/>
          <p:cNvSpPr txBox="1"/>
          <p:nvPr/>
        </p:nvSpPr>
        <p:spPr>
          <a:xfrm>
            <a:off x="735257" y="2472830"/>
            <a:ext cx="3114675" cy="523220"/>
          </a:xfrm>
          <a:prstGeom prst="rect">
            <a:avLst/>
          </a:prstGeom>
          <a:noFill/>
        </p:spPr>
        <p:txBody>
          <a:bodyPr wrap="square" rtlCol="0">
            <a:spAutoFit/>
          </a:bodyPr>
          <a:lstStyle/>
          <a:p>
            <a:pPr algn="ctr"/>
            <a:r>
              <a:rPr lang="en-US" sz="2800" dirty="0" smtClean="0"/>
              <a:t>Wet Meadow</a:t>
            </a:r>
            <a:endParaRPr lang="en-US" sz="2800" dirty="0"/>
          </a:p>
        </p:txBody>
      </p:sp>
      <p:sp>
        <p:nvSpPr>
          <p:cNvPr id="14" name="TextBox 13"/>
          <p:cNvSpPr txBox="1"/>
          <p:nvPr/>
        </p:nvSpPr>
        <p:spPr>
          <a:xfrm>
            <a:off x="5302861" y="2472830"/>
            <a:ext cx="3114675" cy="523220"/>
          </a:xfrm>
          <a:prstGeom prst="rect">
            <a:avLst/>
          </a:prstGeom>
          <a:noFill/>
        </p:spPr>
        <p:txBody>
          <a:bodyPr wrap="square" rtlCol="0">
            <a:spAutoFit/>
          </a:bodyPr>
          <a:lstStyle/>
          <a:p>
            <a:pPr algn="ctr"/>
            <a:r>
              <a:rPr lang="en-US" sz="2800" dirty="0" smtClean="0"/>
              <a:t>Pond</a:t>
            </a:r>
            <a:endParaRPr lang="en-US" sz="2800" dirty="0"/>
          </a:p>
        </p:txBody>
      </p:sp>
      <p:pic>
        <p:nvPicPr>
          <p:cNvPr id="12" name="Picture 11"/>
          <p:cNvPicPr>
            <a:picLocks noChangeAspect="1"/>
          </p:cNvPicPr>
          <p:nvPr/>
        </p:nvPicPr>
        <p:blipFill>
          <a:blip r:embed="rId2"/>
          <a:stretch>
            <a:fillRect/>
          </a:stretch>
        </p:blipFill>
        <p:spPr>
          <a:xfrm>
            <a:off x="4576396" y="2996051"/>
            <a:ext cx="4567604" cy="3861949"/>
          </a:xfrm>
          <a:prstGeom prst="rect">
            <a:avLst/>
          </a:prstGeom>
        </p:spPr>
      </p:pic>
      <p:pic>
        <p:nvPicPr>
          <p:cNvPr id="6" name="Picture 5"/>
          <p:cNvPicPr>
            <a:picLocks noChangeAspect="1"/>
          </p:cNvPicPr>
          <p:nvPr/>
        </p:nvPicPr>
        <p:blipFill>
          <a:blip r:embed="rId3"/>
          <a:stretch>
            <a:fillRect/>
          </a:stretch>
        </p:blipFill>
        <p:spPr>
          <a:xfrm>
            <a:off x="0" y="2996050"/>
            <a:ext cx="4576397" cy="3861950"/>
          </a:xfrm>
          <a:prstGeom prst="rect">
            <a:avLst/>
          </a:prstGeom>
        </p:spPr>
      </p:pic>
      <p:sp>
        <p:nvSpPr>
          <p:cNvPr id="3" name="TextBox 2"/>
          <p:cNvSpPr txBox="1"/>
          <p:nvPr/>
        </p:nvSpPr>
        <p:spPr>
          <a:xfrm>
            <a:off x="314325" y="5657672"/>
            <a:ext cx="3439606"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1"/>
                </a:solidFill>
              </a:rPr>
              <a:t>Poorly drained</a:t>
            </a:r>
          </a:p>
          <a:p>
            <a:pPr marL="285750" indent="-285750">
              <a:buFont typeface="Arial" panose="020B0604020202020204" pitchFamily="34" charset="0"/>
              <a:buChar char="•"/>
            </a:pPr>
            <a:r>
              <a:rPr lang="en-US" sz="2400" b="1" dirty="0" smtClean="0">
                <a:solidFill>
                  <a:schemeClr val="bg1"/>
                </a:solidFill>
              </a:rPr>
              <a:t>Low-lying farms</a:t>
            </a:r>
          </a:p>
          <a:p>
            <a:pPr marL="285750" indent="-285750">
              <a:buFont typeface="Arial" panose="020B0604020202020204" pitchFamily="34" charset="0"/>
              <a:buChar char="•"/>
            </a:pPr>
            <a:r>
              <a:rPr lang="en-US" sz="2400" b="1" dirty="0" smtClean="0">
                <a:solidFill>
                  <a:schemeClr val="bg1"/>
                </a:solidFill>
              </a:rPr>
              <a:t>Usually without standing water</a:t>
            </a:r>
            <a:endParaRPr lang="en-US" sz="2400" b="1" dirty="0">
              <a:solidFill>
                <a:schemeClr val="bg1"/>
              </a:solidFill>
            </a:endParaRPr>
          </a:p>
        </p:txBody>
      </p:sp>
      <p:sp>
        <p:nvSpPr>
          <p:cNvPr id="8" name="TextBox 7"/>
          <p:cNvSpPr txBox="1"/>
          <p:nvPr/>
        </p:nvSpPr>
        <p:spPr>
          <a:xfrm>
            <a:off x="4594860" y="6027003"/>
            <a:ext cx="4049243" cy="1200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1"/>
                </a:solidFill>
              </a:rPr>
              <a:t>Smaller, shallower than lake</a:t>
            </a:r>
          </a:p>
          <a:p>
            <a:pPr marL="285750" indent="-285750">
              <a:buFont typeface="Arial" panose="020B0604020202020204" pitchFamily="34" charset="0"/>
              <a:buChar char="•"/>
            </a:pPr>
            <a:r>
              <a:rPr lang="en-US" sz="2400" b="1" dirty="0" smtClean="0">
                <a:solidFill>
                  <a:schemeClr val="bg1"/>
                </a:solidFill>
              </a:rPr>
              <a:t>Light reaches bottom</a:t>
            </a:r>
          </a:p>
        </p:txBody>
      </p:sp>
    </p:spTree>
    <p:extLst>
      <p:ext uri="{BB962C8B-B14F-4D97-AF65-F5344CB8AC3E}">
        <p14:creationId xmlns:p14="http://schemas.microsoft.com/office/powerpoint/2010/main" val="2093866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Habitat</a:t>
            </a:r>
            <a:endParaRPr lang="en-US" dirty="0"/>
          </a:p>
        </p:txBody>
      </p:sp>
      <p:pic>
        <p:nvPicPr>
          <p:cNvPr id="11" name="Picture 10"/>
          <p:cNvPicPr>
            <a:picLocks noChangeAspect="1"/>
          </p:cNvPicPr>
          <p:nvPr/>
        </p:nvPicPr>
        <p:blipFill>
          <a:blip r:embed="rId2"/>
          <a:stretch>
            <a:fillRect/>
          </a:stretch>
        </p:blipFill>
        <p:spPr>
          <a:xfrm>
            <a:off x="4600451" y="3048000"/>
            <a:ext cx="4559591" cy="3956538"/>
          </a:xfrm>
          <a:prstGeom prst="rect">
            <a:avLst/>
          </a:prstGeom>
        </p:spPr>
      </p:pic>
      <p:sp>
        <p:nvSpPr>
          <p:cNvPr id="15" name="TextBox 14"/>
          <p:cNvSpPr txBox="1"/>
          <p:nvPr/>
        </p:nvSpPr>
        <p:spPr>
          <a:xfrm>
            <a:off x="5306867" y="2156097"/>
            <a:ext cx="3114675" cy="523220"/>
          </a:xfrm>
          <a:prstGeom prst="rect">
            <a:avLst/>
          </a:prstGeom>
          <a:noFill/>
        </p:spPr>
        <p:txBody>
          <a:bodyPr wrap="square" rtlCol="0">
            <a:spAutoFit/>
          </a:bodyPr>
          <a:lstStyle/>
          <a:p>
            <a:pPr algn="ctr"/>
            <a:r>
              <a:rPr lang="en-US" sz="2800" dirty="0" smtClean="0"/>
              <a:t>Prairie Pothole</a:t>
            </a:r>
            <a:endParaRPr lang="en-US" sz="2800" dirty="0"/>
          </a:p>
        </p:txBody>
      </p:sp>
      <p:pic>
        <p:nvPicPr>
          <p:cNvPr id="16" name="Picture 15"/>
          <p:cNvPicPr>
            <a:picLocks noChangeAspect="1"/>
          </p:cNvPicPr>
          <p:nvPr/>
        </p:nvPicPr>
        <p:blipFill>
          <a:blip r:embed="rId3"/>
          <a:stretch>
            <a:fillRect/>
          </a:stretch>
        </p:blipFill>
        <p:spPr>
          <a:xfrm>
            <a:off x="16042" y="3048000"/>
            <a:ext cx="4584410" cy="3956538"/>
          </a:xfrm>
          <a:prstGeom prst="rect">
            <a:avLst/>
          </a:prstGeom>
        </p:spPr>
      </p:pic>
      <p:sp>
        <p:nvSpPr>
          <p:cNvPr id="17" name="TextBox 16"/>
          <p:cNvSpPr txBox="1"/>
          <p:nvPr/>
        </p:nvSpPr>
        <p:spPr>
          <a:xfrm>
            <a:off x="734867" y="2156097"/>
            <a:ext cx="3114675" cy="523220"/>
          </a:xfrm>
          <a:prstGeom prst="rect">
            <a:avLst/>
          </a:prstGeom>
          <a:noFill/>
        </p:spPr>
        <p:txBody>
          <a:bodyPr wrap="square" rtlCol="0">
            <a:spAutoFit/>
          </a:bodyPr>
          <a:lstStyle/>
          <a:p>
            <a:pPr algn="ctr"/>
            <a:r>
              <a:rPr lang="en-US" sz="2800" dirty="0" smtClean="0"/>
              <a:t>Ditch</a:t>
            </a:r>
            <a:endParaRPr lang="en-US" sz="2800" dirty="0"/>
          </a:p>
        </p:txBody>
      </p:sp>
      <p:sp>
        <p:nvSpPr>
          <p:cNvPr id="7" name="TextBox 6"/>
          <p:cNvSpPr txBox="1"/>
          <p:nvPr/>
        </p:nvSpPr>
        <p:spPr>
          <a:xfrm>
            <a:off x="-4190" y="4973213"/>
            <a:ext cx="3439606" cy="1200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1"/>
                </a:solidFill>
              </a:rPr>
              <a:t>Roadside, agricultural</a:t>
            </a:r>
          </a:p>
          <a:p>
            <a:pPr marL="285750" indent="-285750">
              <a:buFont typeface="Arial" panose="020B0604020202020204" pitchFamily="34" charset="0"/>
              <a:buChar char="•"/>
            </a:pPr>
            <a:r>
              <a:rPr lang="en-US" sz="2400" b="1" dirty="0" smtClean="0">
                <a:solidFill>
                  <a:schemeClr val="bg1"/>
                </a:solidFill>
              </a:rPr>
              <a:t>Filled by runoff</a:t>
            </a:r>
            <a:endParaRPr lang="en-US" sz="2400" b="1" dirty="0">
              <a:solidFill>
                <a:schemeClr val="bg1"/>
              </a:solidFill>
            </a:endParaRPr>
          </a:p>
        </p:txBody>
      </p:sp>
      <p:sp>
        <p:nvSpPr>
          <p:cNvPr id="8" name="TextBox 7"/>
          <p:cNvSpPr txBox="1"/>
          <p:nvPr/>
        </p:nvSpPr>
        <p:spPr>
          <a:xfrm>
            <a:off x="4580220" y="5194610"/>
            <a:ext cx="3439606" cy="1200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1"/>
                </a:solidFill>
              </a:rPr>
              <a:t>Shallow</a:t>
            </a:r>
          </a:p>
          <a:p>
            <a:pPr marL="285750" indent="-285750">
              <a:buFont typeface="Arial" panose="020B0604020202020204" pitchFamily="34" charset="0"/>
              <a:buChar char="•"/>
            </a:pPr>
            <a:r>
              <a:rPr lang="en-US" sz="2400" b="1" dirty="0" smtClean="0">
                <a:solidFill>
                  <a:schemeClr val="bg1"/>
                </a:solidFill>
              </a:rPr>
              <a:t>Filled by snowmelt, spring rain</a:t>
            </a:r>
            <a:endParaRPr lang="en-US" sz="2400" b="1" dirty="0">
              <a:solidFill>
                <a:schemeClr val="bg1"/>
              </a:solidFill>
            </a:endParaRPr>
          </a:p>
        </p:txBody>
      </p:sp>
    </p:spTree>
    <p:extLst>
      <p:ext uri="{BB962C8B-B14F-4D97-AF65-F5344CB8AC3E}">
        <p14:creationId xmlns:p14="http://schemas.microsoft.com/office/powerpoint/2010/main" val="27479002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Ranid</a:t>
            </a:r>
            <a:r>
              <a:rPr lang="en-US" dirty="0" smtClean="0"/>
              <a:t> reminder</a:t>
            </a:r>
            <a:endParaRPr lang="en-US" dirty="0"/>
          </a:p>
        </p:txBody>
      </p:sp>
      <p:sp>
        <p:nvSpPr>
          <p:cNvPr id="3" name="Content Placeholder 2"/>
          <p:cNvSpPr>
            <a:spLocks noGrp="1"/>
          </p:cNvSpPr>
          <p:nvPr>
            <p:ph idx="1"/>
          </p:nvPr>
        </p:nvSpPr>
        <p:spPr/>
        <p:txBody>
          <a:bodyPr/>
          <a:lstStyle/>
          <a:p>
            <a:r>
              <a:rPr lang="en-US" dirty="0" smtClean="0"/>
              <a:t>Yell the species!</a:t>
            </a:r>
            <a:endParaRPr lang="en-US" dirty="0"/>
          </a:p>
        </p:txBody>
      </p:sp>
    </p:spTree>
    <p:extLst>
      <p:ext uri="{BB962C8B-B14F-4D97-AF65-F5344CB8AC3E}">
        <p14:creationId xmlns:p14="http://schemas.microsoft.com/office/powerpoint/2010/main" val="2638799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52400" y="76200"/>
            <a:ext cx="8763000" cy="1143000"/>
          </a:xfrm>
        </p:spPr>
        <p:txBody>
          <a:bodyPr/>
          <a:lstStyle/>
          <a:p>
            <a:pPr eaLnBrk="1" hangingPunct="1">
              <a:defRPr/>
            </a:pPr>
            <a:r>
              <a:rPr lang="en-US" sz="4000" b="1" u="sng">
                <a:effectLst>
                  <a:outerShdw blurRad="38100" dist="38100" dir="2700000" algn="tl">
                    <a:srgbClr val="000000"/>
                  </a:outerShdw>
                </a:effectLst>
                <a:latin typeface="Arial" charset="0"/>
                <a:cs typeface="+mj-cs"/>
              </a:rPr>
              <a:t>Hylidae: New World Treefrogs (4)</a:t>
            </a:r>
          </a:p>
        </p:txBody>
      </p:sp>
      <p:grpSp>
        <p:nvGrpSpPr>
          <p:cNvPr id="55298" name="Group 3"/>
          <p:cNvGrpSpPr>
            <a:grpSpLocks/>
          </p:cNvGrpSpPr>
          <p:nvPr/>
        </p:nvGrpSpPr>
        <p:grpSpPr bwMode="auto">
          <a:xfrm>
            <a:off x="4800600" y="5257800"/>
            <a:ext cx="4343400" cy="1600200"/>
            <a:chOff x="3024" y="3312"/>
            <a:chExt cx="2736" cy="1008"/>
          </a:xfrm>
        </p:grpSpPr>
        <p:sp>
          <p:nvSpPr>
            <p:cNvPr id="22536"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5304"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532" name="Text Box 10"/>
          <p:cNvSpPr txBox="1">
            <a:spLocks noChangeArrowheads="1"/>
          </p:cNvSpPr>
          <p:nvPr/>
        </p:nvSpPr>
        <p:spPr bwMode="auto">
          <a:xfrm>
            <a:off x="228600" y="1143000"/>
            <a:ext cx="4038600" cy="2830513"/>
          </a:xfrm>
          <a:prstGeom prst="rect">
            <a:avLst/>
          </a:prstGeom>
          <a:noFill/>
          <a:ln w="254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3550" indent="-463550"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US" sz="2400" b="1" u="sng" smtClean="0">
                <a:solidFill>
                  <a:srgbClr val="76B900"/>
                </a:solidFill>
                <a:cs typeface="+mn-cs"/>
              </a:rPr>
              <a:t>Shared Features</a:t>
            </a:r>
          </a:p>
          <a:p>
            <a:pPr eaLnBrk="1" hangingPunct="1">
              <a:spcBef>
                <a:spcPct val="50000"/>
              </a:spcBef>
              <a:buFontTx/>
              <a:buChar char="•"/>
              <a:defRPr/>
            </a:pPr>
            <a:r>
              <a:rPr lang="en-US" sz="2200" smtClean="0">
                <a:solidFill>
                  <a:schemeClr val="bg1"/>
                </a:solidFill>
                <a:cs typeface="+mn-cs"/>
              </a:rPr>
              <a:t>Slim waist</a:t>
            </a:r>
          </a:p>
          <a:p>
            <a:pPr eaLnBrk="1" hangingPunct="1">
              <a:spcBef>
                <a:spcPct val="50000"/>
              </a:spcBef>
              <a:buFontTx/>
              <a:buChar char="•"/>
              <a:defRPr/>
            </a:pPr>
            <a:r>
              <a:rPr lang="en-US" sz="2200" smtClean="0">
                <a:solidFill>
                  <a:schemeClr val="bg1"/>
                </a:solidFill>
                <a:cs typeface="+mn-cs"/>
              </a:rPr>
              <a:t>Long, thin limbs</a:t>
            </a:r>
          </a:p>
          <a:p>
            <a:pPr eaLnBrk="1" hangingPunct="1">
              <a:spcBef>
                <a:spcPct val="50000"/>
              </a:spcBef>
              <a:buFontTx/>
              <a:buChar char="•"/>
              <a:defRPr/>
            </a:pPr>
            <a:r>
              <a:rPr lang="en-US" sz="2200" smtClean="0">
                <a:solidFill>
                  <a:schemeClr val="bg1"/>
                </a:solidFill>
                <a:cs typeface="+mn-cs"/>
              </a:rPr>
              <a:t>Distinctly enlarged toe pads</a:t>
            </a:r>
          </a:p>
          <a:p>
            <a:pPr eaLnBrk="1" hangingPunct="1">
              <a:spcBef>
                <a:spcPct val="50000"/>
              </a:spcBef>
              <a:buFontTx/>
              <a:buChar char="•"/>
              <a:defRPr/>
            </a:pPr>
            <a:r>
              <a:rPr lang="en-US" sz="2200" smtClean="0">
                <a:solidFill>
                  <a:schemeClr val="bg1"/>
                </a:solidFill>
                <a:cs typeface="+mn-cs"/>
              </a:rPr>
              <a:t>Ability to climb</a:t>
            </a:r>
          </a:p>
        </p:txBody>
      </p:sp>
      <p:sp>
        <p:nvSpPr>
          <p:cNvPr id="22533" name="Text Box 11"/>
          <p:cNvSpPr txBox="1">
            <a:spLocks noChangeArrowheads="1"/>
          </p:cNvSpPr>
          <p:nvPr/>
        </p:nvSpPr>
        <p:spPr bwMode="auto">
          <a:xfrm>
            <a:off x="4572000" y="1143000"/>
            <a:ext cx="4038600" cy="1938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en-US" sz="2400" b="1" i="1" smtClean="0">
                <a:solidFill>
                  <a:srgbClr val="76B900"/>
                </a:solidFill>
                <a:cs typeface="+mn-cs"/>
              </a:rPr>
              <a:t>Hyla </a:t>
            </a:r>
            <a:r>
              <a:rPr lang="en-US" sz="2400" b="1" smtClean="0">
                <a:solidFill>
                  <a:srgbClr val="76B900"/>
                </a:solidFill>
                <a:cs typeface="+mn-cs"/>
              </a:rPr>
              <a:t>sp.: Treefrogs</a:t>
            </a:r>
            <a:r>
              <a:rPr lang="en-US" sz="2400" b="1" u="sng" smtClean="0">
                <a:solidFill>
                  <a:srgbClr val="E86A56"/>
                </a:solidFill>
                <a:cs typeface="+mn-cs"/>
              </a:rPr>
              <a:t/>
            </a:r>
            <a:br>
              <a:rPr lang="en-US" sz="2400" b="1" u="sng" smtClean="0">
                <a:solidFill>
                  <a:srgbClr val="E86A56"/>
                </a:solidFill>
                <a:cs typeface="+mn-cs"/>
              </a:rPr>
            </a:br>
            <a:r>
              <a:rPr lang="en-US" sz="2400" b="1" smtClean="0">
                <a:solidFill>
                  <a:schemeClr val="bg1"/>
                </a:solidFill>
                <a:cs typeface="+mn-cs"/>
              </a:rPr>
              <a:t>(Eastern) Gray Treefrog</a:t>
            </a:r>
            <a:br>
              <a:rPr lang="en-US" sz="2400" b="1" smtClean="0">
                <a:solidFill>
                  <a:schemeClr val="bg1"/>
                </a:solidFill>
                <a:cs typeface="+mn-cs"/>
              </a:rPr>
            </a:br>
            <a:r>
              <a:rPr lang="en-US" sz="2400" b="1" smtClean="0">
                <a:solidFill>
                  <a:schemeClr val="bg1"/>
                </a:solidFill>
                <a:cs typeface="+mn-cs"/>
              </a:rPr>
              <a:t>Cope</a:t>
            </a:r>
            <a:r>
              <a:rPr lang="ja-JP" altLang="en-US" sz="2400" b="1" smtClean="0">
                <a:solidFill>
                  <a:schemeClr val="bg1"/>
                </a:solidFill>
                <a:cs typeface="+mn-cs"/>
              </a:rPr>
              <a:t>’</a:t>
            </a:r>
            <a:r>
              <a:rPr lang="en-US" sz="2400" b="1" smtClean="0">
                <a:solidFill>
                  <a:schemeClr val="bg1"/>
                </a:solidFill>
                <a:cs typeface="+mn-cs"/>
              </a:rPr>
              <a:t>s Gray Treefrog</a:t>
            </a:r>
            <a:br>
              <a:rPr lang="en-US" sz="2400" b="1" smtClean="0">
                <a:solidFill>
                  <a:schemeClr val="bg1"/>
                </a:solidFill>
                <a:cs typeface="+mn-cs"/>
              </a:rPr>
            </a:br>
            <a:r>
              <a:rPr lang="en-US" sz="2400" b="1" smtClean="0">
                <a:solidFill>
                  <a:schemeClr val="bg1"/>
                </a:solidFill>
                <a:cs typeface="+mn-cs"/>
              </a:rPr>
              <a:t/>
            </a:r>
            <a:br>
              <a:rPr lang="en-US" sz="2400" b="1" smtClean="0">
                <a:solidFill>
                  <a:schemeClr val="bg1"/>
                </a:solidFill>
                <a:cs typeface="+mn-cs"/>
              </a:rPr>
            </a:br>
            <a:endParaRPr lang="en-US" sz="2400" b="1" u="sng" smtClean="0">
              <a:solidFill>
                <a:schemeClr val="bg1"/>
              </a:solidFill>
              <a:cs typeface="+mn-cs"/>
            </a:endParaRPr>
          </a:p>
        </p:txBody>
      </p:sp>
      <p:sp>
        <p:nvSpPr>
          <p:cNvPr id="22534" name="Text Box 12"/>
          <p:cNvSpPr txBox="1">
            <a:spLocks noChangeArrowheads="1"/>
          </p:cNvSpPr>
          <p:nvPr/>
        </p:nvSpPr>
        <p:spPr bwMode="auto">
          <a:xfrm>
            <a:off x="4495800" y="2514600"/>
            <a:ext cx="49530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en-US" sz="2400" b="1" i="1" dirty="0" err="1" smtClean="0">
                <a:solidFill>
                  <a:srgbClr val="76B900"/>
                </a:solidFill>
                <a:cs typeface="+mn-cs"/>
              </a:rPr>
              <a:t>Pseudacris</a:t>
            </a:r>
            <a:r>
              <a:rPr lang="en-US" sz="2400" b="1" dirty="0" smtClean="0">
                <a:solidFill>
                  <a:srgbClr val="76B900"/>
                </a:solidFill>
                <a:cs typeface="+mn-cs"/>
              </a:rPr>
              <a:t> sp.: Chorus Frogs</a:t>
            </a:r>
            <a:r>
              <a:rPr lang="en-US" sz="2400" b="1" i="1" dirty="0" smtClean="0">
                <a:solidFill>
                  <a:srgbClr val="76B900"/>
                </a:solidFill>
                <a:cs typeface="+mn-cs"/>
              </a:rPr>
              <a:t> </a:t>
            </a:r>
            <a:r>
              <a:rPr lang="en-US" sz="2400" b="1" u="sng" dirty="0" smtClean="0">
                <a:solidFill>
                  <a:srgbClr val="E86A56"/>
                </a:solidFill>
                <a:cs typeface="+mn-cs"/>
              </a:rPr>
              <a:t/>
            </a:r>
            <a:br>
              <a:rPr lang="en-US" sz="2400" b="1" u="sng" dirty="0" smtClean="0">
                <a:solidFill>
                  <a:srgbClr val="E86A56"/>
                </a:solidFill>
                <a:cs typeface="+mn-cs"/>
              </a:rPr>
            </a:br>
            <a:r>
              <a:rPr lang="en-US" sz="2400" b="1" dirty="0" smtClean="0">
                <a:solidFill>
                  <a:schemeClr val="bg1"/>
                </a:solidFill>
                <a:cs typeface="+mn-cs"/>
              </a:rPr>
              <a:t>Boreal Chorus Frog</a:t>
            </a:r>
            <a:endParaRPr lang="en-US" b="1" dirty="0" smtClean="0">
              <a:solidFill>
                <a:srgbClr val="76B900"/>
              </a:solidFill>
              <a:cs typeface="+mn-cs"/>
            </a:endParaRPr>
          </a:p>
        </p:txBody>
      </p:sp>
      <p:sp>
        <p:nvSpPr>
          <p:cNvPr id="22535" name="Text Box 12"/>
          <p:cNvSpPr txBox="1">
            <a:spLocks noChangeArrowheads="1"/>
          </p:cNvSpPr>
          <p:nvPr/>
        </p:nvSpPr>
        <p:spPr bwMode="auto">
          <a:xfrm>
            <a:off x="4495800" y="3676650"/>
            <a:ext cx="49530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en-US" sz="2400" b="1" i="1" smtClean="0">
                <a:solidFill>
                  <a:srgbClr val="76B900"/>
                </a:solidFill>
                <a:cs typeface="+mn-cs"/>
              </a:rPr>
              <a:t>Acris </a:t>
            </a:r>
            <a:r>
              <a:rPr lang="en-US" sz="2400" b="1" smtClean="0">
                <a:solidFill>
                  <a:srgbClr val="76B900"/>
                </a:solidFill>
                <a:cs typeface="+mn-cs"/>
              </a:rPr>
              <a:t>sp.: Cricket Frogs</a:t>
            </a:r>
            <a:r>
              <a:rPr lang="en-US" sz="2400" b="1" i="1" smtClean="0">
                <a:solidFill>
                  <a:srgbClr val="76B900"/>
                </a:solidFill>
                <a:cs typeface="+mn-cs"/>
              </a:rPr>
              <a:t> </a:t>
            </a:r>
            <a:r>
              <a:rPr lang="en-US" sz="2400" b="1" u="sng" smtClean="0">
                <a:solidFill>
                  <a:srgbClr val="E86A56"/>
                </a:solidFill>
                <a:cs typeface="+mn-cs"/>
              </a:rPr>
              <a:t/>
            </a:r>
            <a:br>
              <a:rPr lang="en-US" sz="2400" b="1" u="sng" smtClean="0">
                <a:solidFill>
                  <a:srgbClr val="E86A56"/>
                </a:solidFill>
                <a:cs typeface="+mn-cs"/>
              </a:rPr>
            </a:br>
            <a:r>
              <a:rPr lang="en-US" sz="2400" b="1" smtClean="0">
                <a:solidFill>
                  <a:schemeClr val="bg1"/>
                </a:solidFill>
                <a:cs typeface="+mn-cs"/>
              </a:rPr>
              <a:t>Northern Cricket Frog</a:t>
            </a:r>
            <a:br>
              <a:rPr lang="en-US" sz="2400" b="1" smtClean="0">
                <a:solidFill>
                  <a:schemeClr val="bg1"/>
                </a:solidFill>
                <a:cs typeface="+mn-cs"/>
              </a:rPr>
            </a:br>
            <a:r>
              <a:rPr lang="en-US" sz="2400" b="1" smtClean="0">
                <a:solidFill>
                  <a:schemeClr val="bg1"/>
                </a:solidFill>
                <a:cs typeface="+mn-cs"/>
              </a:rPr>
              <a:t>     (Subspecies - Blanchard</a:t>
            </a:r>
            <a:r>
              <a:rPr lang="ja-JP" altLang="en-US" sz="2400" b="1" smtClean="0">
                <a:solidFill>
                  <a:schemeClr val="bg1"/>
                </a:solidFill>
                <a:cs typeface="+mn-cs"/>
              </a:rPr>
              <a:t>’</a:t>
            </a:r>
            <a:r>
              <a:rPr lang="en-US" sz="2400" b="1" smtClean="0">
                <a:solidFill>
                  <a:schemeClr val="bg1"/>
                </a:solidFill>
                <a:cs typeface="+mn-cs"/>
              </a:rPr>
              <a:t>s)</a:t>
            </a:r>
            <a:endParaRPr lang="en-US" b="1" smtClean="0">
              <a:solidFill>
                <a:srgbClr val="76B900"/>
              </a:solidFill>
              <a:cs typeface="+mn-cs"/>
            </a:endParaRPr>
          </a:p>
        </p:txBody>
      </p:sp>
    </p:spTree>
    <p:extLst>
      <p:ext uri="{BB962C8B-B14F-4D97-AF65-F5344CB8AC3E}">
        <p14:creationId xmlns:p14="http://schemas.microsoft.com/office/powerpoint/2010/main" val="2555861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152400"/>
            <a:ext cx="8229600" cy="1143000"/>
          </a:xfrm>
        </p:spPr>
        <p:txBody>
          <a:bodyPr/>
          <a:lstStyle/>
          <a:p>
            <a:pPr eaLnBrk="1" hangingPunct="1">
              <a:defRPr/>
            </a:pPr>
            <a:r>
              <a:rPr lang="en-US" b="1" u="sng" smtClean="0">
                <a:effectLst>
                  <a:outerShdw blurRad="38100" dist="38100" dir="2700000" algn="tl">
                    <a:srgbClr val="000000"/>
                  </a:outerShdw>
                </a:effectLst>
                <a:ea typeface="+mj-ea"/>
                <a:cs typeface="+mj-cs"/>
              </a:rPr>
              <a:t>Boreal Chorus Frog</a:t>
            </a:r>
            <a:br>
              <a:rPr lang="en-US" b="1" u="sng" smtClean="0">
                <a:effectLst>
                  <a:outerShdw blurRad="38100" dist="38100" dir="2700000" algn="tl">
                    <a:srgbClr val="000000"/>
                  </a:outerShdw>
                </a:effectLst>
                <a:ea typeface="+mj-ea"/>
                <a:cs typeface="+mj-cs"/>
              </a:rPr>
            </a:br>
            <a:r>
              <a:rPr lang="en-US" sz="3600" b="1" smtClean="0">
                <a:effectLst>
                  <a:outerShdw blurRad="38100" dist="38100" dir="2700000" algn="tl">
                    <a:srgbClr val="000000"/>
                  </a:outerShdw>
                </a:effectLst>
                <a:ea typeface="+mj-ea"/>
                <a:cs typeface="+mj-cs"/>
              </a:rPr>
              <a:t>(</a:t>
            </a:r>
            <a:r>
              <a:rPr lang="en-US" sz="3600" b="1" i="1" smtClean="0">
                <a:effectLst>
                  <a:outerShdw blurRad="38100" dist="38100" dir="2700000" algn="tl">
                    <a:srgbClr val="000000"/>
                  </a:outerShdw>
                </a:effectLst>
                <a:ea typeface="+mj-ea"/>
                <a:cs typeface="+mj-cs"/>
              </a:rPr>
              <a:t>Pseudacris maculata)</a:t>
            </a:r>
            <a:endParaRPr lang="en-US" sz="3600" b="1" smtClean="0">
              <a:effectLst>
                <a:outerShdw blurRad="38100" dist="38100" dir="2700000" algn="tl">
                  <a:srgbClr val="000000"/>
                </a:outerShdw>
              </a:effectLst>
              <a:ea typeface="+mj-ea"/>
              <a:cs typeface="+mj-cs"/>
            </a:endParaRPr>
          </a:p>
        </p:txBody>
      </p:sp>
      <p:sp>
        <p:nvSpPr>
          <p:cNvPr id="59394" name="AutoShape 3"/>
          <p:cNvSpPr>
            <a:spLocks noGrp="1" noChangeAspect="1" noChangeArrowheads="1"/>
          </p:cNvSpPr>
          <p:nvPr>
            <p:ph type="body" idx="1"/>
          </p:nvPr>
        </p:nvSpPr>
        <p:spPr bwMode="auto">
          <a:xfrm>
            <a:off x="4343400" y="1524000"/>
            <a:ext cx="4648200" cy="3657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None/>
            </a:pPr>
            <a:r>
              <a:rPr lang="en-US" sz="2400" b="1" u="sng">
                <a:solidFill>
                  <a:schemeClr val="bg1"/>
                </a:solidFill>
                <a:latin typeface="Arial" charset="0"/>
              </a:rPr>
              <a:t>Size</a:t>
            </a:r>
            <a:r>
              <a:rPr lang="en-US" sz="2400">
                <a:solidFill>
                  <a:schemeClr val="bg1"/>
                </a:solidFill>
                <a:latin typeface="Arial" charset="0"/>
              </a:rPr>
              <a:t>: ¾ to 1 ½ inches</a:t>
            </a:r>
          </a:p>
          <a:p>
            <a:pPr marL="0" indent="0" eaLnBrk="1" hangingPunct="1">
              <a:lnSpc>
                <a:spcPct val="90000"/>
              </a:lnSpc>
              <a:buFontTx/>
              <a:buNone/>
            </a:pPr>
            <a:endParaRPr lang="en-US" sz="2400">
              <a:solidFill>
                <a:schemeClr val="bg1"/>
              </a:solidFill>
              <a:latin typeface="Arial" charset="0"/>
            </a:endParaRPr>
          </a:p>
          <a:p>
            <a:pPr marL="0" indent="0" eaLnBrk="1" hangingPunct="1">
              <a:lnSpc>
                <a:spcPct val="90000"/>
              </a:lnSpc>
              <a:buFontTx/>
              <a:buNone/>
            </a:pPr>
            <a:r>
              <a:rPr lang="en-US" sz="2400">
                <a:solidFill>
                  <a:schemeClr val="bg1"/>
                </a:solidFill>
                <a:latin typeface="Arial" charset="0"/>
              </a:rPr>
              <a:t>Back has three continuous dark stripes or broken dark spots in three rows. </a:t>
            </a:r>
          </a:p>
          <a:p>
            <a:pPr marL="0" indent="0" eaLnBrk="1" hangingPunct="1">
              <a:lnSpc>
                <a:spcPct val="90000"/>
              </a:lnSpc>
              <a:buFontTx/>
              <a:buNone/>
            </a:pPr>
            <a:endParaRPr lang="en-US" sz="2400">
              <a:solidFill>
                <a:schemeClr val="bg1"/>
              </a:solidFill>
              <a:latin typeface="Arial" charset="0"/>
            </a:endParaRPr>
          </a:p>
          <a:p>
            <a:pPr marL="0" indent="0" eaLnBrk="1" hangingPunct="1">
              <a:lnSpc>
                <a:spcPct val="90000"/>
              </a:lnSpc>
              <a:buFontTx/>
              <a:buNone/>
            </a:pPr>
            <a:r>
              <a:rPr lang="en-US" sz="2400">
                <a:solidFill>
                  <a:schemeClr val="bg1"/>
                </a:solidFill>
                <a:latin typeface="Arial" charset="0"/>
              </a:rPr>
              <a:t>There are stripes or blotches that pass through the eye and meet a light upper lip line.</a:t>
            </a:r>
          </a:p>
        </p:txBody>
      </p:sp>
      <p:grpSp>
        <p:nvGrpSpPr>
          <p:cNvPr id="59395" name="Group 5"/>
          <p:cNvGrpSpPr>
            <a:grpSpLocks/>
          </p:cNvGrpSpPr>
          <p:nvPr/>
        </p:nvGrpSpPr>
        <p:grpSpPr bwMode="auto">
          <a:xfrm>
            <a:off x="4800600" y="5257800"/>
            <a:ext cx="4343400" cy="1600200"/>
            <a:chOff x="3024" y="3312"/>
            <a:chExt cx="2736" cy="1008"/>
          </a:xfrm>
        </p:grpSpPr>
        <p:sp>
          <p:nvSpPr>
            <p:cNvPr id="24583" name="Rectangle 6"/>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9399" name="Picture 7"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581" name="Rectangle 9"/>
          <p:cNvSpPr>
            <a:spLocks noChangeArrowheads="1"/>
          </p:cNvSpPr>
          <p:nvPr/>
        </p:nvSpPr>
        <p:spPr bwMode="auto">
          <a:xfrm>
            <a:off x="57150" y="4572000"/>
            <a:ext cx="41338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900">
                <a:solidFill>
                  <a:schemeClr val="bg1"/>
                </a:solidFill>
                <a:cs typeface="+mn-cs"/>
              </a:rPr>
              <a:t>http://upload.wikimedia.org/wikipedia/commons/1/1a/Pseudacris_maculata.jpg</a:t>
            </a:r>
          </a:p>
        </p:txBody>
      </p:sp>
      <p:pic>
        <p:nvPicPr>
          <p:cNvPr id="59397" name="Picture 11" descr="Pseudacris_maculat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1905000"/>
            <a:ext cx="4038600"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8685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76200"/>
            <a:ext cx="8229600" cy="1143000"/>
          </a:xfrm>
        </p:spPr>
        <p:txBody>
          <a:bodyPr/>
          <a:lstStyle/>
          <a:p>
            <a:pPr eaLnBrk="1" hangingPunct="1">
              <a:defRPr/>
            </a:pPr>
            <a:r>
              <a:rPr lang="en-US" b="1" u="sng" smtClean="0">
                <a:effectLst>
                  <a:outerShdw blurRad="38100" dist="38100" dir="2700000" algn="tl">
                    <a:srgbClr val="000000"/>
                  </a:outerShdw>
                </a:effectLst>
                <a:ea typeface="+mj-ea"/>
                <a:cs typeface="+mj-cs"/>
              </a:rPr>
              <a:t>Boreal Chorus Frog</a:t>
            </a:r>
            <a:endParaRPr lang="en-US" sz="3600" b="1" smtClean="0">
              <a:effectLst>
                <a:outerShdw blurRad="38100" dist="38100" dir="2700000" algn="tl">
                  <a:srgbClr val="000000"/>
                </a:outerShdw>
              </a:effectLst>
              <a:ea typeface="+mj-ea"/>
              <a:cs typeface="+mj-cs"/>
            </a:endParaRPr>
          </a:p>
        </p:txBody>
      </p:sp>
      <p:sp>
        <p:nvSpPr>
          <p:cNvPr id="61442" name="AutoShape 3"/>
          <p:cNvSpPr>
            <a:spLocks noGrp="1" noChangeAspect="1" noChangeArrowheads="1"/>
          </p:cNvSpPr>
          <p:nvPr>
            <p:ph type="body" idx="1"/>
          </p:nvPr>
        </p:nvSpPr>
        <p:spPr bwMode="auto">
          <a:xfrm>
            <a:off x="4343400" y="1295400"/>
            <a:ext cx="4572000" cy="3581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n-US" sz="2400" b="1" u="sng">
                <a:solidFill>
                  <a:schemeClr val="bg1"/>
                </a:solidFill>
                <a:latin typeface="Arial" charset="0"/>
              </a:rPr>
              <a:t>Habitat</a:t>
            </a:r>
            <a:r>
              <a:rPr lang="en-US" sz="2400">
                <a:solidFill>
                  <a:schemeClr val="bg1"/>
                </a:solidFill>
                <a:latin typeface="Arial" charset="0"/>
              </a:rPr>
              <a:t>: Found in and around marshes, lakes, and semi-permanent pools. Breed in semi-permanent wetlands and seasonal pools.</a:t>
            </a:r>
          </a:p>
          <a:p>
            <a:pPr marL="0" indent="0" eaLnBrk="1" hangingPunct="1">
              <a:lnSpc>
                <a:spcPct val="80000"/>
              </a:lnSpc>
              <a:buFontTx/>
              <a:buNone/>
            </a:pPr>
            <a:endParaRPr lang="en-US" sz="2400">
              <a:solidFill>
                <a:schemeClr val="bg1"/>
              </a:solidFill>
              <a:latin typeface="Arial" charset="0"/>
            </a:endParaRPr>
          </a:p>
          <a:p>
            <a:pPr marL="0" indent="0" eaLnBrk="1" hangingPunct="1">
              <a:lnSpc>
                <a:spcPct val="80000"/>
              </a:lnSpc>
              <a:buFontTx/>
              <a:buNone/>
            </a:pPr>
            <a:r>
              <a:rPr lang="en-US" sz="2400" u="sng">
                <a:solidFill>
                  <a:schemeClr val="bg1"/>
                </a:solidFill>
                <a:latin typeface="Arial" charset="0"/>
              </a:rPr>
              <a:t>Call</a:t>
            </a:r>
            <a:r>
              <a:rPr lang="en-US" sz="2400">
                <a:solidFill>
                  <a:schemeClr val="bg1"/>
                </a:solidFill>
                <a:latin typeface="Arial" charset="0"/>
              </a:rPr>
              <a:t>: Rapid series of metallic clicks that rise in pitch – </a:t>
            </a:r>
            <a:r>
              <a:rPr lang="ja-JP" altLang="en-US" sz="2400" i="1">
                <a:solidFill>
                  <a:schemeClr val="bg1"/>
                </a:solidFill>
                <a:latin typeface="Arial" charset="0"/>
              </a:rPr>
              <a:t>“</a:t>
            </a:r>
            <a:r>
              <a:rPr lang="en-US" altLang="ja-JP" sz="2400" i="1">
                <a:solidFill>
                  <a:schemeClr val="bg1"/>
                </a:solidFill>
                <a:latin typeface="Arial" charset="0"/>
              </a:rPr>
              <a:t>crrreeeeek!</a:t>
            </a:r>
            <a:r>
              <a:rPr lang="ja-JP" altLang="en-US" sz="2400" i="1">
                <a:solidFill>
                  <a:schemeClr val="bg1"/>
                </a:solidFill>
                <a:latin typeface="Arial" charset="0"/>
              </a:rPr>
              <a:t>”</a:t>
            </a:r>
            <a:r>
              <a:rPr lang="en-US" altLang="ja-JP" sz="2400" i="1">
                <a:solidFill>
                  <a:schemeClr val="bg1"/>
                </a:solidFill>
                <a:latin typeface="Arial" charset="0"/>
              </a:rPr>
              <a:t> </a:t>
            </a:r>
            <a:r>
              <a:rPr lang="en-US" altLang="ja-JP" sz="2400">
                <a:solidFill>
                  <a:schemeClr val="bg1"/>
                </a:solidFill>
                <a:latin typeface="Arial" charset="0"/>
              </a:rPr>
              <a:t>Repeated with two or three seconds of silence in between.   </a:t>
            </a:r>
            <a:br>
              <a:rPr lang="en-US" altLang="ja-JP" sz="2400">
                <a:solidFill>
                  <a:schemeClr val="bg1"/>
                </a:solidFill>
                <a:latin typeface="Arial" charset="0"/>
              </a:rPr>
            </a:br>
            <a:endParaRPr lang="en-US" sz="2400">
              <a:solidFill>
                <a:schemeClr val="bg1"/>
              </a:solidFill>
              <a:latin typeface="Arial" charset="0"/>
            </a:endParaRPr>
          </a:p>
        </p:txBody>
      </p:sp>
      <p:grpSp>
        <p:nvGrpSpPr>
          <p:cNvPr id="61443" name="Group 4"/>
          <p:cNvGrpSpPr>
            <a:grpSpLocks/>
          </p:cNvGrpSpPr>
          <p:nvPr/>
        </p:nvGrpSpPr>
        <p:grpSpPr bwMode="auto">
          <a:xfrm>
            <a:off x="4800600" y="5257800"/>
            <a:ext cx="4343400" cy="1600200"/>
            <a:chOff x="3024" y="3312"/>
            <a:chExt cx="2736" cy="1008"/>
          </a:xfrm>
        </p:grpSpPr>
        <p:sp>
          <p:nvSpPr>
            <p:cNvPr id="25608"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1448" name="Picture 6"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605" name="Rectangle 9"/>
          <p:cNvSpPr>
            <a:spLocks noChangeArrowheads="1"/>
          </p:cNvSpPr>
          <p:nvPr/>
        </p:nvSpPr>
        <p:spPr bwMode="auto">
          <a:xfrm>
            <a:off x="152400" y="4800600"/>
            <a:ext cx="40767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900">
                <a:solidFill>
                  <a:schemeClr val="bg1"/>
                </a:solidFill>
                <a:cs typeface="+mn-cs"/>
              </a:rPr>
              <a:t>http://upload.wikimedia.org/wikipedia/commons/e/ef/Pseudacris_triseriata.jpg</a:t>
            </a:r>
          </a:p>
        </p:txBody>
      </p:sp>
      <p:pic>
        <p:nvPicPr>
          <p:cNvPr id="61445" name="Picture 10" descr="Pseudacris_triseri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3429000" cy="279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11"/>
          <p:cNvSpPr txBox="1">
            <a:spLocks noChangeArrowheads="1"/>
          </p:cNvSpPr>
          <p:nvPr/>
        </p:nvSpPr>
        <p:spPr bwMode="auto">
          <a:xfrm>
            <a:off x="304800" y="4495800"/>
            <a:ext cx="3429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en-US" sz="900" smtClean="0">
                <a:solidFill>
                  <a:schemeClr val="bg1"/>
                </a:solidFill>
                <a:cs typeface="+mn-cs"/>
              </a:rPr>
              <a:t>© Ohio Department of Natural Resources Division of Wildlife </a:t>
            </a:r>
          </a:p>
        </p:txBody>
      </p:sp>
    </p:spTree>
    <p:extLst>
      <p:ext uri="{BB962C8B-B14F-4D97-AF65-F5344CB8AC3E}">
        <p14:creationId xmlns:p14="http://schemas.microsoft.com/office/powerpoint/2010/main" val="2630914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0"/>
            <a:ext cx="4832350" cy="320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179" name="Rectangle 2"/>
          <p:cNvSpPr>
            <a:spLocks noGrp="1" noChangeArrowheads="1"/>
          </p:cNvSpPr>
          <p:nvPr>
            <p:ph type="title"/>
          </p:nvPr>
        </p:nvSpPr>
        <p:spPr>
          <a:xfrm>
            <a:off x="457200" y="76200"/>
            <a:ext cx="8229600" cy="1143000"/>
          </a:xfrm>
        </p:spPr>
        <p:txBody>
          <a:bodyPr/>
          <a:lstStyle/>
          <a:p>
            <a:pPr eaLnBrk="1" hangingPunct="1">
              <a:defRPr/>
            </a:pPr>
            <a:r>
              <a:rPr lang="en-US" b="1" u="sng">
                <a:latin typeface="Arial" charset="0"/>
                <a:cs typeface="+mj-cs"/>
              </a:rPr>
              <a:t>Northern Cricket Frog</a:t>
            </a:r>
            <a:br>
              <a:rPr lang="en-US" b="1" u="sng">
                <a:latin typeface="Arial" charset="0"/>
                <a:cs typeface="+mj-cs"/>
              </a:rPr>
            </a:br>
            <a:r>
              <a:rPr lang="en-US" sz="3600" i="1">
                <a:latin typeface="Arial" charset="0"/>
                <a:cs typeface="+mj-cs"/>
              </a:rPr>
              <a:t>(Acris crepitans)</a:t>
            </a:r>
            <a:endParaRPr lang="en-US" sz="3600">
              <a:latin typeface="Arial" charset="0"/>
              <a:cs typeface="+mj-cs"/>
            </a:endParaRPr>
          </a:p>
        </p:txBody>
      </p:sp>
      <p:sp>
        <p:nvSpPr>
          <p:cNvPr id="50180" name="Text Box 5"/>
          <p:cNvSpPr txBox="1">
            <a:spLocks noChangeArrowheads="1"/>
          </p:cNvSpPr>
          <p:nvPr/>
        </p:nvSpPr>
        <p:spPr bwMode="auto">
          <a:xfrm>
            <a:off x="5287963" y="4495800"/>
            <a:ext cx="14938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Jim Harding, MSU</a:t>
            </a:r>
          </a:p>
        </p:txBody>
      </p:sp>
      <p:grpSp>
        <p:nvGrpSpPr>
          <p:cNvPr id="97284" name="Group 6"/>
          <p:cNvGrpSpPr>
            <a:grpSpLocks/>
          </p:cNvGrpSpPr>
          <p:nvPr/>
        </p:nvGrpSpPr>
        <p:grpSpPr bwMode="auto">
          <a:xfrm>
            <a:off x="4800600" y="5257800"/>
            <a:ext cx="4343400" cy="1600200"/>
            <a:chOff x="3024" y="3312"/>
            <a:chExt cx="2736" cy="1008"/>
          </a:xfrm>
        </p:grpSpPr>
        <p:sp>
          <p:nvSpPr>
            <p:cNvPr id="50184"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7288" name="Picture 8" descr="AZA-FrogWatch US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82" name="Line 9"/>
          <p:cNvSpPr>
            <a:spLocks noChangeShapeType="1"/>
          </p:cNvSpPr>
          <p:nvPr/>
        </p:nvSpPr>
        <p:spPr bwMode="auto">
          <a:xfrm flipV="1">
            <a:off x="4953000" y="2057400"/>
            <a:ext cx="2819400" cy="8382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0183" name="Line 11"/>
          <p:cNvSpPr>
            <a:spLocks noChangeShapeType="1"/>
          </p:cNvSpPr>
          <p:nvPr/>
        </p:nvSpPr>
        <p:spPr bwMode="auto">
          <a:xfrm flipH="1" flipV="1">
            <a:off x="838200" y="3429000"/>
            <a:ext cx="2057400" cy="3810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 name="TextBox 1"/>
          <p:cNvSpPr txBox="1"/>
          <p:nvPr/>
        </p:nvSpPr>
        <p:spPr>
          <a:xfrm>
            <a:off x="7772400" y="1905000"/>
            <a:ext cx="1101759" cy="400110"/>
          </a:xfrm>
          <a:prstGeom prst="rect">
            <a:avLst/>
          </a:prstGeom>
          <a:noFill/>
        </p:spPr>
        <p:txBody>
          <a:bodyPr wrap="none" rtlCol="0">
            <a:spAutoFit/>
          </a:bodyPr>
          <a:lstStyle/>
          <a:p>
            <a:r>
              <a:rPr lang="en-US" dirty="0" smtClean="0"/>
              <a:t>Triangle</a:t>
            </a:r>
            <a:endParaRPr lang="en-US" dirty="0"/>
          </a:p>
        </p:txBody>
      </p:sp>
      <p:sp>
        <p:nvSpPr>
          <p:cNvPr id="3" name="TextBox 2"/>
          <p:cNvSpPr txBox="1"/>
          <p:nvPr/>
        </p:nvSpPr>
        <p:spPr>
          <a:xfrm>
            <a:off x="304800" y="3048000"/>
            <a:ext cx="1192304" cy="400110"/>
          </a:xfrm>
          <a:prstGeom prst="rect">
            <a:avLst/>
          </a:prstGeom>
          <a:noFill/>
        </p:spPr>
        <p:txBody>
          <a:bodyPr wrap="none" rtlCol="0">
            <a:spAutoFit/>
          </a:bodyPr>
          <a:lstStyle/>
          <a:p>
            <a:r>
              <a:rPr lang="en-US" dirty="0" smtClean="0"/>
              <a:t>Webbing</a:t>
            </a:r>
            <a:endParaRPr lang="en-US" dirty="0"/>
          </a:p>
        </p:txBody>
      </p:sp>
    </p:spTree>
    <p:extLst>
      <p:ext uri="{BB962C8B-B14F-4D97-AF65-F5344CB8AC3E}">
        <p14:creationId xmlns:p14="http://schemas.microsoft.com/office/powerpoint/2010/main" val="2963872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76200"/>
            <a:ext cx="8229600" cy="1143000"/>
          </a:xfrm>
        </p:spPr>
        <p:txBody>
          <a:bodyPr/>
          <a:lstStyle/>
          <a:p>
            <a:pPr eaLnBrk="1" hangingPunct="1">
              <a:defRPr/>
            </a:pPr>
            <a:r>
              <a:rPr lang="en-US" sz="4800" b="1" u="sng">
                <a:effectLst>
                  <a:outerShdw blurRad="38100" dist="38100" dir="2700000" algn="tl">
                    <a:srgbClr val="000000"/>
                  </a:outerShdw>
                </a:effectLst>
                <a:latin typeface="Arial" charset="0"/>
                <a:cs typeface="+mj-cs"/>
              </a:rPr>
              <a:t>Northern Cricket Frog</a:t>
            </a:r>
          </a:p>
        </p:txBody>
      </p:sp>
      <p:sp>
        <p:nvSpPr>
          <p:cNvPr id="99330" name="AutoShape 3"/>
          <p:cNvSpPr>
            <a:spLocks noGrp="1" noChangeAspect="1" noChangeArrowheads="1"/>
          </p:cNvSpPr>
          <p:nvPr>
            <p:ph type="body" idx="1"/>
          </p:nvPr>
        </p:nvSpPr>
        <p:spPr bwMode="auto">
          <a:xfrm>
            <a:off x="5257800" y="1524000"/>
            <a:ext cx="3692525" cy="3962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n-US" sz="2000" b="1" u="sng">
                <a:solidFill>
                  <a:schemeClr val="bg1"/>
                </a:solidFill>
                <a:latin typeface="Arial" charset="0"/>
              </a:rPr>
              <a:t>Size</a:t>
            </a:r>
            <a:r>
              <a:rPr lang="en-US" sz="2000">
                <a:solidFill>
                  <a:schemeClr val="bg1"/>
                </a:solidFill>
                <a:latin typeface="Arial" charset="0"/>
              </a:rPr>
              <a:t>: 5/8 - 1 ½  inches</a:t>
            </a:r>
          </a:p>
          <a:p>
            <a:pPr marL="0" indent="0" eaLnBrk="1" hangingPunct="1">
              <a:lnSpc>
                <a:spcPct val="80000"/>
              </a:lnSpc>
            </a:pPr>
            <a:endParaRPr lang="en-US" sz="2000">
              <a:solidFill>
                <a:schemeClr val="bg1"/>
              </a:solidFill>
              <a:latin typeface="Arial" charset="0"/>
            </a:endParaRPr>
          </a:p>
          <a:p>
            <a:pPr marL="0" indent="0" eaLnBrk="1" hangingPunct="1">
              <a:lnSpc>
                <a:spcPct val="80000"/>
              </a:lnSpc>
              <a:buFontTx/>
              <a:buNone/>
            </a:pPr>
            <a:r>
              <a:rPr lang="en-US" sz="2000">
                <a:solidFill>
                  <a:schemeClr val="bg1"/>
                </a:solidFill>
                <a:latin typeface="Arial" charset="0"/>
              </a:rPr>
              <a:t>Among the most agile leapers and can jump surprisingly long distances (5 - 6 feet) for its small size.</a:t>
            </a:r>
          </a:p>
          <a:p>
            <a:pPr marL="0" indent="0" eaLnBrk="1" hangingPunct="1">
              <a:lnSpc>
                <a:spcPct val="80000"/>
              </a:lnSpc>
            </a:pPr>
            <a:endParaRPr lang="en-US" sz="2000">
              <a:solidFill>
                <a:schemeClr val="bg1"/>
              </a:solidFill>
              <a:latin typeface="Arial" charset="0"/>
            </a:endParaRPr>
          </a:p>
          <a:p>
            <a:pPr marL="0" indent="0" eaLnBrk="1" hangingPunct="1">
              <a:lnSpc>
                <a:spcPct val="80000"/>
              </a:lnSpc>
              <a:buFontTx/>
              <a:buNone/>
            </a:pPr>
            <a:r>
              <a:rPr lang="en-US" sz="2000" b="1" u="sng">
                <a:solidFill>
                  <a:schemeClr val="bg1"/>
                </a:solidFill>
                <a:latin typeface="Arial" charset="0"/>
              </a:rPr>
              <a:t>Habitat</a:t>
            </a:r>
            <a:r>
              <a:rPr lang="en-US" sz="2000">
                <a:solidFill>
                  <a:schemeClr val="bg1"/>
                </a:solidFill>
                <a:latin typeface="Arial" charset="0"/>
              </a:rPr>
              <a:t>: Sunny ponds of shallow water with good growth of vegetation in the water or on the shore; slow-moving streams with sunny banks</a:t>
            </a:r>
          </a:p>
        </p:txBody>
      </p:sp>
      <p:sp>
        <p:nvSpPr>
          <p:cNvPr id="51204" name="Text Box 5"/>
          <p:cNvSpPr txBox="1">
            <a:spLocks noChangeArrowheads="1"/>
          </p:cNvSpPr>
          <p:nvPr/>
        </p:nvSpPr>
        <p:spPr bwMode="auto">
          <a:xfrm>
            <a:off x="3505200" y="4495800"/>
            <a:ext cx="1493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Jim Harding, MSU</a:t>
            </a:r>
          </a:p>
        </p:txBody>
      </p:sp>
      <p:grpSp>
        <p:nvGrpSpPr>
          <p:cNvPr id="99332" name="Group 6"/>
          <p:cNvGrpSpPr>
            <a:grpSpLocks/>
          </p:cNvGrpSpPr>
          <p:nvPr/>
        </p:nvGrpSpPr>
        <p:grpSpPr bwMode="auto">
          <a:xfrm>
            <a:off x="4800600" y="5257800"/>
            <a:ext cx="4343400" cy="1600200"/>
            <a:chOff x="3024" y="3312"/>
            <a:chExt cx="2736" cy="1008"/>
          </a:xfrm>
        </p:grpSpPr>
        <p:sp>
          <p:nvSpPr>
            <p:cNvPr id="51207"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9335" name="Picture 8"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120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4191000" cy="2965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7008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r>
              <a:rPr lang="en-US" dirty="0" smtClean="0">
                <a:solidFill>
                  <a:srgbClr val="FFFFFF"/>
                </a:solidFill>
              </a:rPr>
              <a:t>Gain an understanding of amphibians</a:t>
            </a:r>
          </a:p>
          <a:p>
            <a:r>
              <a:rPr lang="en-US" dirty="0" smtClean="0">
                <a:solidFill>
                  <a:srgbClr val="FFFFFF"/>
                </a:solidFill>
              </a:rPr>
              <a:t>Learn survey protocol</a:t>
            </a:r>
          </a:p>
          <a:p>
            <a:r>
              <a:rPr lang="en-US" dirty="0" smtClean="0">
                <a:solidFill>
                  <a:srgbClr val="FFFFFF"/>
                </a:solidFill>
              </a:rPr>
              <a:t>Learn Frog calls! (It’s ok if it takes awhile)</a:t>
            </a:r>
            <a:endParaRPr lang="en-US" dirty="0">
              <a:solidFill>
                <a:srgbClr val="FFFFFF"/>
              </a:solidFill>
            </a:endParaRPr>
          </a:p>
        </p:txBody>
      </p:sp>
    </p:spTree>
    <p:extLst>
      <p:ext uri="{BB962C8B-B14F-4D97-AF65-F5344CB8AC3E}">
        <p14:creationId xmlns:p14="http://schemas.microsoft.com/office/powerpoint/2010/main" val="4248703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76200"/>
            <a:ext cx="8229600" cy="1143000"/>
          </a:xfrm>
        </p:spPr>
        <p:txBody>
          <a:bodyPr/>
          <a:lstStyle/>
          <a:p>
            <a:pPr eaLnBrk="1" hangingPunct="1">
              <a:defRPr/>
            </a:pPr>
            <a:r>
              <a:rPr lang="en-US" sz="4800" b="1" u="sng">
                <a:effectLst>
                  <a:outerShdw blurRad="38100" dist="38100" dir="2700000" algn="tl">
                    <a:srgbClr val="000000"/>
                  </a:outerShdw>
                </a:effectLst>
                <a:latin typeface="Arial" charset="0"/>
                <a:cs typeface="+mj-cs"/>
              </a:rPr>
              <a:t>Northern Cricket Frog</a:t>
            </a:r>
          </a:p>
        </p:txBody>
      </p:sp>
      <p:sp>
        <p:nvSpPr>
          <p:cNvPr id="100354" name="AutoShape 3"/>
          <p:cNvSpPr>
            <a:spLocks noGrp="1" noChangeAspect="1" noChangeArrowheads="1"/>
          </p:cNvSpPr>
          <p:nvPr>
            <p:ph type="body" idx="1"/>
          </p:nvPr>
        </p:nvSpPr>
        <p:spPr bwMode="auto">
          <a:xfrm>
            <a:off x="0" y="1981200"/>
            <a:ext cx="3617913" cy="2590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US" sz="2800" b="1">
                <a:solidFill>
                  <a:srgbClr val="00533E"/>
                </a:solidFill>
                <a:latin typeface="Arial" charset="0"/>
              </a:rPr>
              <a:t>	</a:t>
            </a:r>
            <a:r>
              <a:rPr lang="en-US" sz="2800" b="1" u="sng">
                <a:solidFill>
                  <a:schemeClr val="bg1"/>
                </a:solidFill>
                <a:latin typeface="Arial" charset="0"/>
              </a:rPr>
              <a:t>Range</a:t>
            </a:r>
            <a:r>
              <a:rPr lang="en-US" sz="2800">
                <a:solidFill>
                  <a:schemeClr val="bg1"/>
                </a:solidFill>
                <a:latin typeface="Arial" charset="0"/>
              </a:rPr>
              <a:t>: Southern New York to Florida panhandle; west to Texas.</a:t>
            </a:r>
          </a:p>
        </p:txBody>
      </p:sp>
      <p:pic>
        <p:nvPicPr>
          <p:cNvPr id="100355" name="Picture 4" descr="northern_cricket_fr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363663"/>
            <a:ext cx="5334000" cy="3817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9" name="Text Box 5"/>
          <p:cNvSpPr txBox="1">
            <a:spLocks noChangeArrowheads="1"/>
          </p:cNvSpPr>
          <p:nvPr/>
        </p:nvSpPr>
        <p:spPr bwMode="auto">
          <a:xfrm>
            <a:off x="6781800" y="4953000"/>
            <a:ext cx="7223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USGS</a:t>
            </a:r>
          </a:p>
        </p:txBody>
      </p:sp>
      <p:grpSp>
        <p:nvGrpSpPr>
          <p:cNvPr id="100357" name="Group 6"/>
          <p:cNvGrpSpPr>
            <a:grpSpLocks/>
          </p:cNvGrpSpPr>
          <p:nvPr/>
        </p:nvGrpSpPr>
        <p:grpSpPr bwMode="auto">
          <a:xfrm>
            <a:off x="4800600" y="5257800"/>
            <a:ext cx="4343400" cy="1600200"/>
            <a:chOff x="3024" y="3312"/>
            <a:chExt cx="2736" cy="1008"/>
          </a:xfrm>
        </p:grpSpPr>
        <p:sp>
          <p:nvSpPr>
            <p:cNvPr id="52231"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0359"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915436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76200"/>
            <a:ext cx="8229600" cy="1143000"/>
          </a:xfrm>
        </p:spPr>
        <p:txBody>
          <a:bodyPr/>
          <a:lstStyle/>
          <a:p>
            <a:pPr eaLnBrk="1" hangingPunct="1">
              <a:defRPr/>
            </a:pPr>
            <a:r>
              <a:rPr lang="en-US" sz="4800" b="1" u="sng">
                <a:effectLst>
                  <a:outerShdw blurRad="38100" dist="38100" dir="2700000" algn="tl">
                    <a:srgbClr val="000000"/>
                  </a:outerShdw>
                </a:effectLst>
                <a:latin typeface="Arial" charset="0"/>
                <a:cs typeface="+mj-cs"/>
              </a:rPr>
              <a:t>Northern Cricket Frog</a:t>
            </a:r>
          </a:p>
        </p:txBody>
      </p:sp>
      <p:sp>
        <p:nvSpPr>
          <p:cNvPr id="101378" name="AutoShape 3"/>
          <p:cNvSpPr>
            <a:spLocks noGrp="1" noChangeAspect="1" noChangeArrowheads="1"/>
          </p:cNvSpPr>
          <p:nvPr>
            <p:ph type="body" idx="1"/>
          </p:nvPr>
        </p:nvSpPr>
        <p:spPr bwMode="auto">
          <a:xfrm>
            <a:off x="152400" y="1676400"/>
            <a:ext cx="3465513" cy="1752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spcBef>
                <a:spcPct val="50000"/>
              </a:spcBef>
              <a:buFontTx/>
              <a:buNone/>
            </a:pPr>
            <a:r>
              <a:rPr lang="en-US" sz="2000" b="1">
                <a:solidFill>
                  <a:srgbClr val="00533E"/>
                </a:solidFill>
                <a:latin typeface="Arial" charset="0"/>
              </a:rPr>
              <a:t>	</a:t>
            </a:r>
            <a:r>
              <a:rPr lang="en-US" sz="2000" u="sng">
                <a:solidFill>
                  <a:schemeClr val="bg1"/>
                </a:solidFill>
                <a:latin typeface="Arial" charset="0"/>
              </a:rPr>
              <a:t>Call</a:t>
            </a:r>
            <a:r>
              <a:rPr lang="en-US" sz="2000">
                <a:solidFill>
                  <a:schemeClr val="bg1"/>
                </a:solidFill>
                <a:latin typeface="Arial" charset="0"/>
              </a:rPr>
              <a:t>:  Sharp, measured clicking, repeated in rapid succession.</a:t>
            </a:r>
            <a:br>
              <a:rPr lang="en-US" sz="2000">
                <a:solidFill>
                  <a:schemeClr val="bg1"/>
                </a:solidFill>
                <a:latin typeface="Arial" charset="0"/>
              </a:rPr>
            </a:br>
            <a:r>
              <a:rPr lang="en-US" sz="2000">
                <a:solidFill>
                  <a:schemeClr val="bg1"/>
                </a:solidFill>
                <a:latin typeface="Arial" charset="0"/>
              </a:rPr>
              <a:t/>
            </a:r>
            <a:br>
              <a:rPr lang="en-US" sz="2000">
                <a:solidFill>
                  <a:schemeClr val="bg1"/>
                </a:solidFill>
                <a:latin typeface="Arial" charset="0"/>
              </a:rPr>
            </a:br>
            <a:r>
              <a:rPr lang="en-US" sz="2000">
                <a:solidFill>
                  <a:schemeClr val="bg1"/>
                </a:solidFill>
                <a:latin typeface="Arial" charset="0"/>
              </a:rPr>
              <a:t>Call reminiscent of two glass marbles being tapped together or the shaking of a spray paint can.</a:t>
            </a:r>
          </a:p>
          <a:p>
            <a:pPr eaLnBrk="1" hangingPunct="1">
              <a:lnSpc>
                <a:spcPct val="80000"/>
              </a:lnSpc>
              <a:spcBef>
                <a:spcPct val="50000"/>
              </a:spcBef>
              <a:buFontTx/>
              <a:buNone/>
            </a:pPr>
            <a:r>
              <a:rPr lang="en-US" sz="2000">
                <a:solidFill>
                  <a:schemeClr val="bg1"/>
                </a:solidFill>
                <a:latin typeface="Arial" charset="0"/>
              </a:rPr>
              <a:t/>
            </a:r>
            <a:br>
              <a:rPr lang="en-US" sz="2000">
                <a:solidFill>
                  <a:schemeClr val="bg1"/>
                </a:solidFill>
                <a:latin typeface="Arial" charset="0"/>
              </a:rPr>
            </a:br>
            <a:r>
              <a:rPr lang="en-US" sz="2000">
                <a:solidFill>
                  <a:schemeClr val="bg1"/>
                </a:solidFill>
                <a:latin typeface="Arial" charset="0"/>
              </a:rPr>
              <a:t>Call produced through a single vocal sac.</a:t>
            </a:r>
          </a:p>
        </p:txBody>
      </p:sp>
      <p:sp>
        <p:nvSpPr>
          <p:cNvPr id="53252" name="Text Box 7"/>
          <p:cNvSpPr txBox="1">
            <a:spLocks noChangeArrowheads="1"/>
          </p:cNvSpPr>
          <p:nvPr/>
        </p:nvSpPr>
        <p:spPr bwMode="auto">
          <a:xfrm>
            <a:off x="6964363" y="4860925"/>
            <a:ext cx="14938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Jim Harding, MSU</a:t>
            </a:r>
          </a:p>
        </p:txBody>
      </p:sp>
      <p:pic>
        <p:nvPicPr>
          <p:cNvPr id="5325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524000"/>
            <a:ext cx="4527550" cy="3357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01381" name="Group 9"/>
          <p:cNvGrpSpPr>
            <a:grpSpLocks/>
          </p:cNvGrpSpPr>
          <p:nvPr/>
        </p:nvGrpSpPr>
        <p:grpSpPr bwMode="auto">
          <a:xfrm>
            <a:off x="4800600" y="5257800"/>
            <a:ext cx="4343400" cy="1600200"/>
            <a:chOff x="3024" y="3312"/>
            <a:chExt cx="2736" cy="1008"/>
          </a:xfrm>
        </p:grpSpPr>
        <p:sp>
          <p:nvSpPr>
            <p:cNvPr id="53255" name="Rectangle 10"/>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1383" name="Picture 11"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940534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l="15875" t="20952" r="56168" b="42590"/>
          <a:stretch>
            <a:fillRect/>
          </a:stretch>
        </p:blipFill>
        <p:spPr bwMode="auto">
          <a:xfrm>
            <a:off x="763588" y="2063750"/>
            <a:ext cx="4265612" cy="304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0050" name="Rectangle 2"/>
          <p:cNvSpPr>
            <a:spLocks noGrp="1" noChangeArrowheads="1"/>
          </p:cNvSpPr>
          <p:nvPr>
            <p:ph type="title"/>
          </p:nvPr>
        </p:nvSpPr>
        <p:spPr>
          <a:xfrm>
            <a:off x="457200" y="76200"/>
            <a:ext cx="8229600" cy="1143000"/>
          </a:xfrm>
        </p:spPr>
        <p:txBody>
          <a:bodyPr/>
          <a:lstStyle/>
          <a:p>
            <a:pPr eaLnBrk="1" hangingPunct="1">
              <a:defRPr/>
            </a:pPr>
            <a:r>
              <a:rPr lang="en-US" sz="4000" b="1" u="sng" dirty="0">
                <a:effectLst>
                  <a:outerShdw blurRad="38100" dist="38100" dir="2700000" algn="tl">
                    <a:srgbClr val="000000"/>
                  </a:outerShdw>
                </a:effectLst>
                <a:latin typeface="Arial" charset="0"/>
                <a:cs typeface="+mj-cs"/>
              </a:rPr>
              <a:t>Gray </a:t>
            </a:r>
            <a:r>
              <a:rPr lang="en-US" sz="4000" b="1" u="sng" dirty="0" err="1">
                <a:effectLst>
                  <a:outerShdw blurRad="38100" dist="38100" dir="2700000" algn="tl">
                    <a:srgbClr val="000000"/>
                  </a:outerShdw>
                </a:effectLst>
                <a:latin typeface="Arial" charset="0"/>
                <a:cs typeface="+mj-cs"/>
              </a:rPr>
              <a:t>Treefrog</a:t>
            </a:r>
            <a:r>
              <a:rPr lang="en-US" sz="4000" b="1" u="sng" dirty="0">
                <a:effectLst>
                  <a:outerShdw blurRad="38100" dist="38100" dir="2700000" algn="tl">
                    <a:srgbClr val="000000"/>
                  </a:outerShdw>
                </a:effectLst>
                <a:latin typeface="Arial" charset="0"/>
                <a:cs typeface="+mj-cs"/>
              </a:rPr>
              <a:t> Complex</a:t>
            </a:r>
            <a:br>
              <a:rPr lang="en-US" sz="4000" b="1" u="sng" dirty="0">
                <a:effectLst>
                  <a:outerShdw blurRad="38100" dist="38100" dir="2700000" algn="tl">
                    <a:srgbClr val="000000"/>
                  </a:outerShdw>
                </a:effectLst>
                <a:latin typeface="Arial" charset="0"/>
                <a:cs typeface="+mj-cs"/>
              </a:rPr>
            </a:br>
            <a:r>
              <a:rPr lang="en-US" sz="3200" b="1" i="1" dirty="0">
                <a:effectLst>
                  <a:outerShdw blurRad="38100" dist="38100" dir="2700000" algn="tl">
                    <a:srgbClr val="000000"/>
                  </a:outerShdw>
                </a:effectLst>
                <a:latin typeface="Arial" charset="0"/>
                <a:cs typeface="+mj-cs"/>
              </a:rPr>
              <a:t>(</a:t>
            </a:r>
            <a:r>
              <a:rPr lang="en-US" sz="3200" b="1" i="1" dirty="0" err="1">
                <a:effectLst>
                  <a:outerShdw blurRad="38100" dist="38100" dir="2700000" algn="tl">
                    <a:srgbClr val="000000"/>
                  </a:outerShdw>
                </a:effectLst>
                <a:latin typeface="Arial" charset="0"/>
                <a:cs typeface="+mj-cs"/>
              </a:rPr>
              <a:t>Hyla</a:t>
            </a:r>
            <a:r>
              <a:rPr lang="en-US" sz="3200" b="1" i="1" dirty="0">
                <a:effectLst>
                  <a:outerShdw blurRad="38100" dist="38100" dir="2700000" algn="tl">
                    <a:srgbClr val="000000"/>
                  </a:outerShdw>
                </a:effectLst>
                <a:latin typeface="Arial" charset="0"/>
                <a:cs typeface="+mj-cs"/>
              </a:rPr>
              <a:t> </a:t>
            </a:r>
            <a:r>
              <a:rPr lang="en-US" sz="3200" b="1" i="1" dirty="0" err="1">
                <a:effectLst>
                  <a:outerShdw blurRad="38100" dist="38100" dir="2700000" algn="tl">
                    <a:srgbClr val="000000"/>
                  </a:outerShdw>
                </a:effectLst>
                <a:latin typeface="Arial" charset="0"/>
                <a:cs typeface="+mj-cs"/>
              </a:rPr>
              <a:t>versicolor</a:t>
            </a:r>
            <a:r>
              <a:rPr lang="en-US" sz="3200" b="1" i="1" dirty="0">
                <a:effectLst>
                  <a:outerShdw blurRad="38100" dist="38100" dir="2700000" algn="tl">
                    <a:srgbClr val="000000"/>
                  </a:outerShdw>
                </a:effectLst>
                <a:latin typeface="Arial" charset="0"/>
                <a:cs typeface="+mj-cs"/>
              </a:rPr>
              <a:t>/</a:t>
            </a:r>
            <a:r>
              <a:rPr lang="en-US" sz="3200" b="1" i="1" dirty="0" err="1" smtClean="0">
                <a:effectLst>
                  <a:outerShdw blurRad="38100" dist="38100" dir="2700000" algn="tl">
                    <a:srgbClr val="000000"/>
                  </a:outerShdw>
                </a:effectLst>
                <a:latin typeface="Arial" charset="0"/>
                <a:cs typeface="+mj-cs"/>
              </a:rPr>
              <a:t>chrysoscelis</a:t>
            </a:r>
            <a:r>
              <a:rPr lang="en-US" sz="3200" b="1" dirty="0" smtClean="0">
                <a:effectLst>
                  <a:outerShdw blurRad="38100" dist="38100" dir="2700000" algn="tl">
                    <a:srgbClr val="000000"/>
                  </a:outerShdw>
                </a:effectLst>
                <a:latin typeface="Arial" charset="0"/>
                <a:cs typeface="+mj-cs"/>
              </a:rPr>
              <a:t> </a:t>
            </a:r>
            <a:r>
              <a:rPr lang="en-US" sz="3200" b="1" dirty="0">
                <a:effectLst>
                  <a:outerShdw blurRad="38100" dist="38100" dir="2700000" algn="tl">
                    <a:srgbClr val="000000"/>
                  </a:outerShdw>
                </a:effectLst>
                <a:latin typeface="Arial" charset="0"/>
                <a:cs typeface="+mj-cs"/>
              </a:rPr>
              <a:t>Complex</a:t>
            </a:r>
            <a:r>
              <a:rPr lang="en-US" sz="3200" b="1" i="1" dirty="0">
                <a:effectLst>
                  <a:outerShdw blurRad="38100" dist="38100" dir="2700000" algn="tl">
                    <a:srgbClr val="000000"/>
                  </a:outerShdw>
                </a:effectLst>
                <a:latin typeface="Arial" charset="0"/>
                <a:cs typeface="+mj-cs"/>
              </a:rPr>
              <a:t>)</a:t>
            </a:r>
          </a:p>
        </p:txBody>
      </p:sp>
      <p:sp>
        <p:nvSpPr>
          <p:cNvPr id="54276" name="Text Box 3"/>
          <p:cNvSpPr txBox="1">
            <a:spLocks noChangeArrowheads="1"/>
          </p:cNvSpPr>
          <p:nvPr/>
        </p:nvSpPr>
        <p:spPr bwMode="auto">
          <a:xfrm>
            <a:off x="7573963" y="4876800"/>
            <a:ext cx="14938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Jim Harding, MSU</a:t>
            </a:r>
          </a:p>
        </p:txBody>
      </p:sp>
      <p:grpSp>
        <p:nvGrpSpPr>
          <p:cNvPr id="102404" name="Group 4"/>
          <p:cNvGrpSpPr>
            <a:grpSpLocks/>
          </p:cNvGrpSpPr>
          <p:nvPr/>
        </p:nvGrpSpPr>
        <p:grpSpPr bwMode="auto">
          <a:xfrm>
            <a:off x="4800600" y="5257800"/>
            <a:ext cx="4343400" cy="1600200"/>
            <a:chOff x="3024" y="3312"/>
            <a:chExt cx="2736" cy="1008"/>
          </a:xfrm>
        </p:grpSpPr>
        <p:sp>
          <p:nvSpPr>
            <p:cNvPr id="54281"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2409" name="Picture 6"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42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163" y="1371600"/>
            <a:ext cx="4048125" cy="3462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4279" name="Line 8"/>
          <p:cNvSpPr>
            <a:spLocks noChangeShapeType="1"/>
          </p:cNvSpPr>
          <p:nvPr/>
        </p:nvSpPr>
        <p:spPr bwMode="auto">
          <a:xfrm flipH="1" flipV="1">
            <a:off x="4876800" y="3581400"/>
            <a:ext cx="2057400" cy="3810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4280" name="Line 9"/>
          <p:cNvSpPr>
            <a:spLocks noChangeShapeType="1"/>
          </p:cNvSpPr>
          <p:nvPr/>
        </p:nvSpPr>
        <p:spPr bwMode="auto">
          <a:xfrm flipH="1" flipV="1">
            <a:off x="4602163" y="1676400"/>
            <a:ext cx="3094037" cy="6858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 name="TextBox 1"/>
          <p:cNvSpPr txBox="1"/>
          <p:nvPr/>
        </p:nvSpPr>
        <p:spPr>
          <a:xfrm>
            <a:off x="3048000" y="1524000"/>
            <a:ext cx="1524927" cy="400110"/>
          </a:xfrm>
          <a:prstGeom prst="rect">
            <a:avLst/>
          </a:prstGeom>
          <a:noFill/>
        </p:spPr>
        <p:txBody>
          <a:bodyPr wrap="none" rtlCol="0">
            <a:spAutoFit/>
          </a:bodyPr>
          <a:lstStyle/>
          <a:p>
            <a:r>
              <a:rPr lang="en-US" dirty="0" smtClean="0"/>
              <a:t>Light Blotch</a:t>
            </a:r>
            <a:endParaRPr lang="en-US" dirty="0"/>
          </a:p>
        </p:txBody>
      </p:sp>
      <p:sp>
        <p:nvSpPr>
          <p:cNvPr id="3" name="TextBox 2"/>
          <p:cNvSpPr txBox="1"/>
          <p:nvPr/>
        </p:nvSpPr>
        <p:spPr>
          <a:xfrm>
            <a:off x="3962400" y="3200400"/>
            <a:ext cx="1254044" cy="400110"/>
          </a:xfrm>
          <a:prstGeom prst="rect">
            <a:avLst/>
          </a:prstGeom>
          <a:noFill/>
        </p:spPr>
        <p:txBody>
          <a:bodyPr wrap="none" rtlCol="0">
            <a:spAutoFit/>
          </a:bodyPr>
          <a:lstStyle/>
          <a:p>
            <a:r>
              <a:rPr lang="en-US" dirty="0" smtClean="0"/>
              <a:t>Toe Pads</a:t>
            </a:r>
            <a:endParaRPr lang="en-US" dirty="0"/>
          </a:p>
        </p:txBody>
      </p:sp>
    </p:spTree>
    <p:extLst>
      <p:ext uri="{BB962C8B-B14F-4D97-AF65-F5344CB8AC3E}">
        <p14:creationId xmlns:p14="http://schemas.microsoft.com/office/powerpoint/2010/main" val="1373761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4938"/>
            <a:ext cx="3962400" cy="3167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1075" name="Rectangle 3"/>
          <p:cNvSpPr>
            <a:spLocks noGrp="1" noChangeArrowheads="1"/>
          </p:cNvSpPr>
          <p:nvPr>
            <p:ph type="title"/>
          </p:nvPr>
        </p:nvSpPr>
        <p:spPr>
          <a:xfrm>
            <a:off x="4572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Gray Treefrog Species Complex</a:t>
            </a:r>
          </a:p>
        </p:txBody>
      </p:sp>
      <p:sp>
        <p:nvSpPr>
          <p:cNvPr id="103427" name="AutoShape 4"/>
          <p:cNvSpPr>
            <a:spLocks noGrp="1" noChangeAspect="1" noChangeArrowheads="1"/>
          </p:cNvSpPr>
          <p:nvPr>
            <p:ph type="body" idx="1"/>
          </p:nvPr>
        </p:nvSpPr>
        <p:spPr bwMode="auto">
          <a:xfrm>
            <a:off x="4572000" y="1524000"/>
            <a:ext cx="4114800" cy="3733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n-US" sz="2000" b="1" u="sng">
                <a:solidFill>
                  <a:schemeClr val="bg1"/>
                </a:solidFill>
                <a:latin typeface="Arial" charset="0"/>
              </a:rPr>
              <a:t>Size</a:t>
            </a:r>
            <a:r>
              <a:rPr lang="en-US" sz="2000">
                <a:solidFill>
                  <a:schemeClr val="bg1"/>
                </a:solidFill>
                <a:latin typeface="Arial" charset="0"/>
              </a:rPr>
              <a:t>: 1 ¼  - 2 ½  inches </a:t>
            </a:r>
          </a:p>
          <a:p>
            <a:pPr marL="0" indent="0" eaLnBrk="1" hangingPunct="1">
              <a:lnSpc>
                <a:spcPct val="80000"/>
              </a:lnSpc>
            </a:pPr>
            <a:endParaRPr lang="en-US" sz="2000">
              <a:solidFill>
                <a:schemeClr val="bg1"/>
              </a:solidFill>
              <a:latin typeface="Arial" charset="0"/>
            </a:endParaRPr>
          </a:p>
          <a:p>
            <a:pPr marL="0" indent="0" eaLnBrk="1" hangingPunct="1">
              <a:lnSpc>
                <a:spcPct val="80000"/>
              </a:lnSpc>
              <a:buFontTx/>
              <a:buNone/>
            </a:pPr>
            <a:r>
              <a:rPr lang="en-US" sz="2000">
                <a:solidFill>
                  <a:schemeClr val="bg1"/>
                </a:solidFill>
                <a:latin typeface="Arial" charset="0"/>
              </a:rPr>
              <a:t>Two species of gray treefrog are identical in appearance. The difference is the call.</a:t>
            </a:r>
          </a:p>
          <a:p>
            <a:pPr marL="0" indent="0" eaLnBrk="1" hangingPunct="1">
              <a:lnSpc>
                <a:spcPct val="80000"/>
              </a:lnSpc>
            </a:pPr>
            <a:endParaRPr lang="en-US" sz="2000">
              <a:solidFill>
                <a:schemeClr val="bg1"/>
              </a:solidFill>
              <a:latin typeface="Arial" charset="0"/>
            </a:endParaRPr>
          </a:p>
          <a:p>
            <a:pPr marL="0" indent="0" eaLnBrk="1" hangingPunct="1">
              <a:lnSpc>
                <a:spcPct val="80000"/>
              </a:lnSpc>
              <a:buFontTx/>
              <a:buNone/>
            </a:pPr>
            <a:r>
              <a:rPr lang="en-US" sz="2000">
                <a:solidFill>
                  <a:schemeClr val="bg1"/>
                </a:solidFill>
                <a:latin typeface="Arial" charset="0"/>
              </a:rPr>
              <a:t>Gray treefrogs can change color from green to gray.</a:t>
            </a:r>
          </a:p>
          <a:p>
            <a:pPr marL="0" indent="0" eaLnBrk="1" hangingPunct="1">
              <a:lnSpc>
                <a:spcPct val="80000"/>
              </a:lnSpc>
              <a:buFontTx/>
              <a:buNone/>
            </a:pPr>
            <a:endParaRPr lang="en-US" sz="2000">
              <a:solidFill>
                <a:schemeClr val="bg1"/>
              </a:solidFill>
              <a:latin typeface="Arial" charset="0"/>
            </a:endParaRPr>
          </a:p>
          <a:p>
            <a:pPr marL="0" indent="0" eaLnBrk="1" hangingPunct="1">
              <a:lnSpc>
                <a:spcPct val="80000"/>
              </a:lnSpc>
              <a:buFontTx/>
              <a:buNone/>
            </a:pPr>
            <a:r>
              <a:rPr lang="en-US" sz="2000" b="1" u="sng">
                <a:solidFill>
                  <a:schemeClr val="bg1"/>
                </a:solidFill>
                <a:latin typeface="Arial" charset="0"/>
              </a:rPr>
              <a:t>Habitat</a:t>
            </a:r>
            <a:r>
              <a:rPr lang="en-US" sz="2000">
                <a:solidFill>
                  <a:schemeClr val="bg1"/>
                </a:solidFill>
                <a:latin typeface="Arial" charset="0"/>
              </a:rPr>
              <a:t>: Trees or shrubs growing in or near permanent water</a:t>
            </a:r>
          </a:p>
        </p:txBody>
      </p:sp>
      <p:sp>
        <p:nvSpPr>
          <p:cNvPr id="55301" name="Text Box 5"/>
          <p:cNvSpPr txBox="1">
            <a:spLocks noChangeArrowheads="1"/>
          </p:cNvSpPr>
          <p:nvPr/>
        </p:nvSpPr>
        <p:spPr bwMode="auto">
          <a:xfrm>
            <a:off x="228600" y="4648200"/>
            <a:ext cx="1493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Jim Harding, MSU</a:t>
            </a:r>
          </a:p>
        </p:txBody>
      </p:sp>
      <p:grpSp>
        <p:nvGrpSpPr>
          <p:cNvPr id="103429" name="Group 6"/>
          <p:cNvGrpSpPr>
            <a:grpSpLocks/>
          </p:cNvGrpSpPr>
          <p:nvPr/>
        </p:nvGrpSpPr>
        <p:grpSpPr bwMode="auto">
          <a:xfrm>
            <a:off x="4800600" y="5257800"/>
            <a:ext cx="4343400" cy="1600200"/>
            <a:chOff x="3024" y="3312"/>
            <a:chExt cx="2736" cy="1008"/>
          </a:xfrm>
        </p:grpSpPr>
        <p:sp>
          <p:nvSpPr>
            <p:cNvPr id="55303"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3431"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3519401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AutoShape 3"/>
          <p:cNvSpPr>
            <a:spLocks noGrp="1" noChangeAspect="1" noChangeArrowheads="1"/>
          </p:cNvSpPr>
          <p:nvPr>
            <p:ph type="body" idx="1"/>
          </p:nvPr>
        </p:nvSpPr>
        <p:spPr bwMode="auto">
          <a:xfrm>
            <a:off x="-228600" y="4495800"/>
            <a:ext cx="5181600" cy="22399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US" sz="1800">
                <a:solidFill>
                  <a:schemeClr val="bg1"/>
                </a:solidFill>
                <a:latin typeface="Arial" charset="0"/>
              </a:rPr>
              <a:t>	</a:t>
            </a:r>
            <a:r>
              <a:rPr lang="en-US" sz="1800" b="1" u="sng">
                <a:solidFill>
                  <a:schemeClr val="bg1"/>
                </a:solidFill>
                <a:latin typeface="Arial" charset="0"/>
              </a:rPr>
              <a:t>Range</a:t>
            </a:r>
            <a:r>
              <a:rPr lang="en-US" sz="1800">
                <a:solidFill>
                  <a:schemeClr val="bg1"/>
                </a:solidFill>
                <a:latin typeface="Arial" charset="0"/>
              </a:rPr>
              <a:t>: From MN to FL west to TX.</a:t>
            </a:r>
          </a:p>
        </p:txBody>
      </p:sp>
      <p:pic>
        <p:nvPicPr>
          <p:cNvPr id="56323" name="Picture 4" descr="gray_treefro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388" y="1295400"/>
            <a:ext cx="4392612"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6324" name="Text Box 5"/>
          <p:cNvSpPr txBox="1">
            <a:spLocks noChangeArrowheads="1"/>
          </p:cNvSpPr>
          <p:nvPr/>
        </p:nvSpPr>
        <p:spPr bwMode="auto">
          <a:xfrm>
            <a:off x="3581400" y="4114800"/>
            <a:ext cx="7223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USGS</a:t>
            </a:r>
          </a:p>
        </p:txBody>
      </p:sp>
      <p:grpSp>
        <p:nvGrpSpPr>
          <p:cNvPr id="104452" name="Group 6"/>
          <p:cNvGrpSpPr>
            <a:grpSpLocks/>
          </p:cNvGrpSpPr>
          <p:nvPr/>
        </p:nvGrpSpPr>
        <p:grpSpPr bwMode="auto">
          <a:xfrm>
            <a:off x="4800600" y="5257800"/>
            <a:ext cx="4343400" cy="1600200"/>
            <a:chOff x="3024" y="3312"/>
            <a:chExt cx="2736" cy="1008"/>
          </a:xfrm>
        </p:grpSpPr>
        <p:sp>
          <p:nvSpPr>
            <p:cNvPr id="56331"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4459"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6326" name="Picture 4" descr="copes_gray_treefro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32338" y="1276350"/>
            <a:ext cx="4259262" cy="3219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6327" name="Text Box 5"/>
          <p:cNvSpPr txBox="1">
            <a:spLocks noChangeArrowheads="1"/>
          </p:cNvSpPr>
          <p:nvPr/>
        </p:nvSpPr>
        <p:spPr bwMode="auto">
          <a:xfrm>
            <a:off x="8040688" y="4175125"/>
            <a:ext cx="722312"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USGS</a:t>
            </a:r>
          </a:p>
        </p:txBody>
      </p:sp>
      <p:sp>
        <p:nvSpPr>
          <p:cNvPr id="104455" name="AutoShape 3"/>
          <p:cNvSpPr txBox="1">
            <a:spLocks noChangeAspect="1" noChangeArrowheads="1"/>
          </p:cNvSpPr>
          <p:nvPr/>
        </p:nvSpPr>
        <p:spPr bwMode="auto">
          <a:xfrm>
            <a:off x="4267200" y="4495800"/>
            <a:ext cx="51816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20000"/>
              </a:spcBef>
            </a:pPr>
            <a:r>
              <a:rPr lang="en-US" sz="1800">
                <a:solidFill>
                  <a:schemeClr val="bg1"/>
                </a:solidFill>
              </a:rPr>
              <a:t>	</a:t>
            </a:r>
            <a:r>
              <a:rPr lang="en-US" sz="1800" b="1" u="sng">
                <a:solidFill>
                  <a:schemeClr val="bg1"/>
                </a:solidFill>
              </a:rPr>
              <a:t>Range</a:t>
            </a:r>
            <a:r>
              <a:rPr lang="en-US" sz="1800">
                <a:solidFill>
                  <a:schemeClr val="bg1"/>
                </a:solidFill>
              </a:rPr>
              <a:t>: MN South to TX and across to FL.</a:t>
            </a:r>
          </a:p>
        </p:txBody>
      </p:sp>
      <p:sp>
        <p:nvSpPr>
          <p:cNvPr id="13" name="Rectangle 2"/>
          <p:cNvSpPr>
            <a:spLocks noGrp="1" noChangeArrowheads="1"/>
          </p:cNvSpPr>
          <p:nvPr>
            <p:ph type="title"/>
          </p:nvPr>
        </p:nvSpPr>
        <p:spPr>
          <a:xfrm>
            <a:off x="179388" y="76200"/>
            <a:ext cx="4392612" cy="1143000"/>
          </a:xfrm>
        </p:spPr>
        <p:txBody>
          <a:bodyPr/>
          <a:lstStyle/>
          <a:p>
            <a:pPr eaLnBrk="1" hangingPunct="1">
              <a:defRPr/>
            </a:pPr>
            <a:r>
              <a:rPr lang="en-US" sz="3200" b="1" u="sng">
                <a:effectLst>
                  <a:outerShdw blurRad="38100" dist="38100" dir="2700000" algn="tl">
                    <a:srgbClr val="000000"/>
                  </a:outerShdw>
                </a:effectLst>
                <a:latin typeface="Arial" charset="0"/>
                <a:cs typeface="+mj-cs"/>
              </a:rPr>
              <a:t>Gray Treefrog</a:t>
            </a:r>
            <a:br>
              <a:rPr lang="en-US" sz="3200" b="1" u="sng">
                <a:effectLst>
                  <a:outerShdw blurRad="38100" dist="38100" dir="2700000" algn="tl">
                    <a:srgbClr val="000000"/>
                  </a:outerShdw>
                </a:effectLst>
                <a:latin typeface="Arial" charset="0"/>
                <a:cs typeface="+mj-cs"/>
              </a:rPr>
            </a:br>
            <a:r>
              <a:rPr lang="en-US" sz="2400" b="1" i="1">
                <a:effectLst>
                  <a:outerShdw blurRad="38100" dist="38100" dir="2700000" algn="tl">
                    <a:srgbClr val="000000"/>
                  </a:outerShdw>
                </a:effectLst>
                <a:latin typeface="Arial" charset="0"/>
                <a:cs typeface="+mj-cs"/>
              </a:rPr>
              <a:t>(Hyla versicolor)</a:t>
            </a:r>
          </a:p>
        </p:txBody>
      </p:sp>
      <p:sp>
        <p:nvSpPr>
          <p:cNvPr id="14" name="Rectangle 2"/>
          <p:cNvSpPr txBox="1">
            <a:spLocks noChangeArrowheads="1"/>
          </p:cNvSpPr>
          <p:nvPr/>
        </p:nvSpPr>
        <p:spPr bwMode="auto">
          <a:xfrm>
            <a:off x="4656138" y="76200"/>
            <a:ext cx="45640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3200" b="1" u="sng" smtClean="0">
                <a:solidFill>
                  <a:schemeClr val="bg1"/>
                </a:solidFill>
                <a:effectLst>
                  <a:outerShdw blurRad="38100" dist="38100" dir="2700000" algn="tl">
                    <a:srgbClr val="000000"/>
                  </a:outerShdw>
                </a:effectLst>
                <a:cs typeface="+mn-cs"/>
              </a:rPr>
              <a:t>Cope</a:t>
            </a:r>
            <a:r>
              <a:rPr lang="ja-JP" altLang="en-US" sz="3200" b="1" u="sng" smtClean="0">
                <a:solidFill>
                  <a:schemeClr val="bg1"/>
                </a:solidFill>
                <a:effectLst>
                  <a:outerShdw blurRad="38100" dist="38100" dir="2700000" algn="tl">
                    <a:srgbClr val="000000"/>
                  </a:outerShdw>
                </a:effectLst>
                <a:cs typeface="+mn-cs"/>
              </a:rPr>
              <a:t>’</a:t>
            </a:r>
            <a:r>
              <a:rPr lang="en-US" sz="3200" b="1" u="sng" smtClean="0">
                <a:solidFill>
                  <a:schemeClr val="bg1"/>
                </a:solidFill>
                <a:effectLst>
                  <a:outerShdw blurRad="38100" dist="38100" dir="2700000" algn="tl">
                    <a:srgbClr val="000000"/>
                  </a:outerShdw>
                </a:effectLst>
                <a:cs typeface="+mn-cs"/>
              </a:rPr>
              <a:t>s Gray Treefrog</a:t>
            </a:r>
            <a:br>
              <a:rPr lang="en-US" sz="3200" b="1" u="sng" smtClean="0">
                <a:solidFill>
                  <a:schemeClr val="bg1"/>
                </a:solidFill>
                <a:effectLst>
                  <a:outerShdw blurRad="38100" dist="38100" dir="2700000" algn="tl">
                    <a:srgbClr val="000000"/>
                  </a:outerShdw>
                </a:effectLst>
                <a:cs typeface="+mn-cs"/>
              </a:rPr>
            </a:br>
            <a:r>
              <a:rPr lang="en-US" sz="2400" b="1" i="1" smtClean="0">
                <a:solidFill>
                  <a:schemeClr val="bg1"/>
                </a:solidFill>
                <a:effectLst>
                  <a:outerShdw blurRad="38100" dist="38100" dir="2700000" algn="tl">
                    <a:srgbClr val="000000"/>
                  </a:outerShdw>
                </a:effectLst>
                <a:cs typeface="+mn-cs"/>
              </a:rPr>
              <a:t>(Hyla chrysoscelis)</a:t>
            </a:r>
          </a:p>
        </p:txBody>
      </p:sp>
    </p:spTree>
    <p:extLst>
      <p:ext uri="{BB962C8B-B14F-4D97-AF65-F5344CB8AC3E}">
        <p14:creationId xmlns:p14="http://schemas.microsoft.com/office/powerpoint/2010/main" val="1261683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Gray Treefrog</a:t>
            </a:r>
          </a:p>
        </p:txBody>
      </p:sp>
      <p:sp>
        <p:nvSpPr>
          <p:cNvPr id="105474" name="AutoShape 3"/>
          <p:cNvSpPr>
            <a:spLocks noGrp="1" noChangeAspect="1" noChangeArrowheads="1"/>
          </p:cNvSpPr>
          <p:nvPr>
            <p:ph type="body" idx="1"/>
          </p:nvPr>
        </p:nvSpPr>
        <p:spPr bwMode="auto">
          <a:xfrm>
            <a:off x="152400" y="1295400"/>
            <a:ext cx="3657600" cy="403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n-US" sz="2400" b="1" u="sng">
                <a:solidFill>
                  <a:schemeClr val="bg1"/>
                </a:solidFill>
                <a:latin typeface="Arial" charset="0"/>
              </a:rPr>
              <a:t>Call</a:t>
            </a:r>
            <a:r>
              <a:rPr lang="en-US" sz="2400">
                <a:solidFill>
                  <a:schemeClr val="bg1"/>
                </a:solidFill>
                <a:latin typeface="Arial" charset="0"/>
              </a:rPr>
              <a:t>:  A hearty, resonating trill, usually heard in spring and early summer. Clear and rippling.</a:t>
            </a:r>
          </a:p>
          <a:p>
            <a:pPr marL="0" indent="0" eaLnBrk="1" hangingPunct="1">
              <a:lnSpc>
                <a:spcPct val="80000"/>
              </a:lnSpc>
            </a:pPr>
            <a:endParaRPr lang="en-US" sz="2400">
              <a:solidFill>
                <a:schemeClr val="bg1"/>
              </a:solidFill>
              <a:latin typeface="Arial" charset="0"/>
            </a:endParaRPr>
          </a:p>
          <a:p>
            <a:pPr marL="0" indent="0" eaLnBrk="1" hangingPunct="1">
              <a:lnSpc>
                <a:spcPct val="80000"/>
              </a:lnSpc>
              <a:buFontTx/>
              <a:buNone/>
            </a:pPr>
            <a:r>
              <a:rPr lang="en-US" sz="2400">
                <a:solidFill>
                  <a:schemeClr val="bg1"/>
                </a:solidFill>
                <a:latin typeface="Arial" charset="0"/>
              </a:rPr>
              <a:t>The Cope</a:t>
            </a:r>
            <a:r>
              <a:rPr lang="ja-JP" altLang="en-US" sz="2400">
                <a:solidFill>
                  <a:schemeClr val="bg1"/>
                </a:solidFill>
                <a:latin typeface="Arial" charset="0"/>
              </a:rPr>
              <a:t>’</a:t>
            </a:r>
            <a:r>
              <a:rPr lang="en-US" altLang="ja-JP" sz="2400">
                <a:solidFill>
                  <a:schemeClr val="bg1"/>
                </a:solidFill>
                <a:latin typeface="Arial" charset="0"/>
              </a:rPr>
              <a:t>s gray treefrog has half as many chromosomes as the gray treefrog. Its call is a faster, raspier less musical trill. </a:t>
            </a:r>
            <a:endParaRPr lang="en-US" sz="2400">
              <a:solidFill>
                <a:schemeClr val="bg1"/>
              </a:solidFill>
              <a:latin typeface="Arial" charset="0"/>
            </a:endParaRPr>
          </a:p>
        </p:txBody>
      </p:sp>
      <p:sp>
        <p:nvSpPr>
          <p:cNvPr id="57348" name="Text Box 4"/>
          <p:cNvSpPr txBox="1">
            <a:spLocks noChangeArrowheads="1"/>
          </p:cNvSpPr>
          <p:nvPr/>
        </p:nvSpPr>
        <p:spPr bwMode="auto">
          <a:xfrm>
            <a:off x="7162800" y="4114800"/>
            <a:ext cx="1493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Jim Harding, MSU</a:t>
            </a:r>
          </a:p>
        </p:txBody>
      </p:sp>
      <p:grpSp>
        <p:nvGrpSpPr>
          <p:cNvPr id="105476" name="Group 5"/>
          <p:cNvGrpSpPr>
            <a:grpSpLocks/>
          </p:cNvGrpSpPr>
          <p:nvPr/>
        </p:nvGrpSpPr>
        <p:grpSpPr bwMode="auto">
          <a:xfrm>
            <a:off x="4800600" y="5257800"/>
            <a:ext cx="4343400" cy="1600200"/>
            <a:chOff x="3024" y="3312"/>
            <a:chExt cx="2736" cy="1008"/>
          </a:xfrm>
        </p:grpSpPr>
        <p:sp>
          <p:nvSpPr>
            <p:cNvPr id="57352" name="Rectangle 6"/>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5480" name="Picture 7"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735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3962400" cy="2744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7351" name="Text Box 9"/>
          <p:cNvSpPr txBox="1">
            <a:spLocks noChangeArrowheads="1"/>
          </p:cNvSpPr>
          <p:nvPr/>
        </p:nvSpPr>
        <p:spPr bwMode="auto">
          <a:xfrm>
            <a:off x="7086600" y="4419600"/>
            <a:ext cx="14938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Jim Harding, MSU</a:t>
            </a:r>
          </a:p>
        </p:txBody>
      </p:sp>
    </p:spTree>
    <p:extLst>
      <p:ext uri="{BB962C8B-B14F-4D97-AF65-F5344CB8AC3E}">
        <p14:creationId xmlns:p14="http://schemas.microsoft.com/office/powerpoint/2010/main" val="39569115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76200"/>
            <a:ext cx="8229600" cy="1143000"/>
          </a:xfrm>
        </p:spPr>
        <p:txBody>
          <a:bodyPr/>
          <a:lstStyle/>
          <a:p>
            <a:pPr eaLnBrk="1" hangingPunct="1">
              <a:defRPr/>
            </a:pPr>
            <a:r>
              <a:rPr lang="en-US" sz="4800" b="1" u="sng">
                <a:effectLst>
                  <a:outerShdw blurRad="38100" dist="38100" dir="2700000" algn="tl">
                    <a:srgbClr val="000000"/>
                  </a:outerShdw>
                </a:effectLst>
                <a:latin typeface="Arial" charset="0"/>
                <a:cs typeface="+mj-cs"/>
              </a:rPr>
              <a:t>Cope</a:t>
            </a:r>
            <a:r>
              <a:rPr lang="ja-JP" altLang="en-US" sz="4800" b="1" u="sng">
                <a:effectLst>
                  <a:outerShdw blurRad="38100" dist="38100" dir="2700000" algn="tl">
                    <a:srgbClr val="000000"/>
                  </a:outerShdw>
                </a:effectLst>
                <a:latin typeface="Arial" charset="0"/>
                <a:cs typeface="+mj-cs"/>
              </a:rPr>
              <a:t>’</a:t>
            </a:r>
            <a:r>
              <a:rPr lang="en-US" sz="4800" b="1" u="sng">
                <a:effectLst>
                  <a:outerShdw blurRad="38100" dist="38100" dir="2700000" algn="tl">
                    <a:srgbClr val="000000"/>
                  </a:outerShdw>
                </a:effectLst>
                <a:latin typeface="Arial" charset="0"/>
                <a:cs typeface="+mj-cs"/>
              </a:rPr>
              <a:t>s Gray Treefrog</a:t>
            </a:r>
          </a:p>
        </p:txBody>
      </p:sp>
      <p:sp>
        <p:nvSpPr>
          <p:cNvPr id="106498" name="AutoShape 3"/>
          <p:cNvSpPr>
            <a:spLocks noGrp="1" noChangeAspect="1" noChangeArrowheads="1"/>
          </p:cNvSpPr>
          <p:nvPr>
            <p:ph type="body" idx="1"/>
          </p:nvPr>
        </p:nvSpPr>
        <p:spPr bwMode="auto">
          <a:xfrm>
            <a:off x="-76200" y="1447800"/>
            <a:ext cx="4456113" cy="3352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sz="2800">
                <a:solidFill>
                  <a:schemeClr val="bg1"/>
                </a:solidFill>
                <a:latin typeface="Arial" charset="0"/>
              </a:rPr>
              <a:t>	</a:t>
            </a:r>
            <a:r>
              <a:rPr lang="en-US" sz="2800" b="1" u="sng">
                <a:solidFill>
                  <a:schemeClr val="bg1"/>
                </a:solidFill>
                <a:latin typeface="Arial" charset="0"/>
              </a:rPr>
              <a:t>Call</a:t>
            </a:r>
            <a:r>
              <a:rPr lang="en-US" sz="2800">
                <a:solidFill>
                  <a:schemeClr val="bg1"/>
                </a:solidFill>
                <a:latin typeface="Arial" charset="0"/>
              </a:rPr>
              <a:t>: A hearty, raspy resonating trill, usually heard in spring and early summer. </a:t>
            </a:r>
            <a:br>
              <a:rPr lang="en-US" sz="2800">
                <a:solidFill>
                  <a:schemeClr val="bg1"/>
                </a:solidFill>
                <a:latin typeface="Arial" charset="0"/>
              </a:rPr>
            </a:br>
            <a:endParaRPr lang="en-US" sz="2800">
              <a:solidFill>
                <a:schemeClr val="bg1"/>
              </a:solidFill>
              <a:latin typeface="Arial" charset="0"/>
            </a:endParaRPr>
          </a:p>
          <a:p>
            <a:pPr eaLnBrk="1" hangingPunct="1">
              <a:lnSpc>
                <a:spcPct val="80000"/>
              </a:lnSpc>
              <a:buFontTx/>
              <a:buNone/>
            </a:pPr>
            <a:r>
              <a:rPr lang="en-US" sz="2800">
                <a:solidFill>
                  <a:schemeClr val="bg1"/>
                </a:solidFill>
                <a:latin typeface="Arial" charset="0"/>
              </a:rPr>
              <a:t>	Faster trill that is less musical than that of the identical-looking gray treefrog</a:t>
            </a:r>
          </a:p>
          <a:p>
            <a:pPr eaLnBrk="1" hangingPunct="1">
              <a:lnSpc>
                <a:spcPct val="80000"/>
              </a:lnSpc>
              <a:buFontTx/>
              <a:buNone/>
            </a:pPr>
            <a:endParaRPr lang="en-US" sz="2800">
              <a:solidFill>
                <a:schemeClr val="bg1"/>
              </a:solidFill>
              <a:latin typeface="Arial" charset="0"/>
            </a:endParaRPr>
          </a:p>
        </p:txBody>
      </p:sp>
      <p:grpSp>
        <p:nvGrpSpPr>
          <p:cNvPr id="106499" name="Group 4"/>
          <p:cNvGrpSpPr>
            <a:grpSpLocks/>
          </p:cNvGrpSpPr>
          <p:nvPr/>
        </p:nvGrpSpPr>
        <p:grpSpPr bwMode="auto">
          <a:xfrm>
            <a:off x="4800600" y="5257800"/>
            <a:ext cx="4343400" cy="1600200"/>
            <a:chOff x="3024" y="3312"/>
            <a:chExt cx="2736" cy="1008"/>
          </a:xfrm>
        </p:grpSpPr>
        <p:sp>
          <p:nvSpPr>
            <p:cNvPr id="58375"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6503" name="Picture 6"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83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447800"/>
            <a:ext cx="4724400" cy="3151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8374" name="Text Box 8"/>
          <p:cNvSpPr txBox="1">
            <a:spLocks noChangeArrowheads="1"/>
          </p:cNvSpPr>
          <p:nvPr/>
        </p:nvSpPr>
        <p:spPr bwMode="auto">
          <a:xfrm>
            <a:off x="7772400" y="4572000"/>
            <a:ext cx="11557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Dick Bartlett</a:t>
            </a:r>
          </a:p>
        </p:txBody>
      </p:sp>
    </p:spTree>
    <p:extLst>
      <p:ext uri="{BB962C8B-B14F-4D97-AF65-F5344CB8AC3E}">
        <p14:creationId xmlns:p14="http://schemas.microsoft.com/office/powerpoint/2010/main" val="4259181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76200"/>
            <a:ext cx="8229600" cy="1143000"/>
          </a:xfrm>
        </p:spPr>
        <p:txBody>
          <a:bodyPr/>
          <a:lstStyle/>
          <a:p>
            <a:pPr eaLnBrk="1" hangingPunct="1">
              <a:defRPr/>
            </a:pPr>
            <a:r>
              <a:rPr lang="en-US" sz="4800" b="1" u="sng" dirty="0" err="1" smtClean="0">
                <a:effectLst>
                  <a:outerShdw blurRad="38100" dist="38100" dir="2700000" algn="tl">
                    <a:srgbClr val="000000"/>
                  </a:outerShdw>
                </a:effectLst>
                <a:latin typeface="Arial" charset="0"/>
                <a:cs typeface="+mj-cs"/>
              </a:rPr>
              <a:t>Hylid</a:t>
            </a:r>
            <a:r>
              <a:rPr lang="en-US" sz="4800" b="1" u="sng" dirty="0" smtClean="0">
                <a:effectLst>
                  <a:outerShdw blurRad="38100" dist="38100" dir="2700000" algn="tl">
                    <a:srgbClr val="000000"/>
                  </a:outerShdw>
                </a:effectLst>
                <a:latin typeface="Arial" charset="0"/>
                <a:cs typeface="+mj-cs"/>
              </a:rPr>
              <a:t> test!</a:t>
            </a:r>
            <a:endParaRPr lang="en-US" sz="4800" b="1" u="sng" dirty="0">
              <a:effectLst>
                <a:outerShdw blurRad="38100" dist="38100" dir="2700000" algn="tl">
                  <a:srgbClr val="000000"/>
                </a:outerShdw>
              </a:effectLst>
              <a:latin typeface="Arial" charset="0"/>
              <a:cs typeface="+mj-cs"/>
            </a:endParaRPr>
          </a:p>
        </p:txBody>
      </p:sp>
      <p:sp>
        <p:nvSpPr>
          <p:cNvPr id="106498" name="AutoShape 3"/>
          <p:cNvSpPr>
            <a:spLocks noGrp="1" noChangeAspect="1" noChangeArrowheads="1"/>
          </p:cNvSpPr>
          <p:nvPr>
            <p:ph type="body" idx="1"/>
          </p:nvPr>
        </p:nvSpPr>
        <p:spPr bwMode="auto">
          <a:xfrm>
            <a:off x="-76200" y="1447800"/>
            <a:ext cx="4456113" cy="3352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sz="2800" dirty="0">
                <a:solidFill>
                  <a:schemeClr val="bg1"/>
                </a:solidFill>
                <a:latin typeface="Arial" charset="0"/>
              </a:rPr>
              <a:t>	</a:t>
            </a:r>
            <a:r>
              <a:rPr lang="en-US" sz="2800" b="1" dirty="0" smtClean="0">
                <a:solidFill>
                  <a:schemeClr val="bg1"/>
                </a:solidFill>
                <a:latin typeface="Arial" charset="0"/>
              </a:rPr>
              <a:t>Remember your clues</a:t>
            </a:r>
            <a:endParaRPr lang="en-US" sz="2800" dirty="0">
              <a:solidFill>
                <a:schemeClr val="bg1"/>
              </a:solidFill>
              <a:latin typeface="Arial" charset="0"/>
            </a:endParaRPr>
          </a:p>
          <a:p>
            <a:pPr eaLnBrk="1" hangingPunct="1">
              <a:lnSpc>
                <a:spcPct val="80000"/>
              </a:lnSpc>
              <a:buFontTx/>
              <a:buNone/>
            </a:pPr>
            <a:endParaRPr lang="en-US" sz="2800" dirty="0">
              <a:solidFill>
                <a:schemeClr val="bg1"/>
              </a:solidFill>
              <a:latin typeface="Arial" charset="0"/>
            </a:endParaRPr>
          </a:p>
        </p:txBody>
      </p:sp>
      <p:grpSp>
        <p:nvGrpSpPr>
          <p:cNvPr id="106499" name="Group 4"/>
          <p:cNvGrpSpPr>
            <a:grpSpLocks/>
          </p:cNvGrpSpPr>
          <p:nvPr/>
        </p:nvGrpSpPr>
        <p:grpSpPr bwMode="auto">
          <a:xfrm>
            <a:off x="4800600" y="5257800"/>
            <a:ext cx="4343400" cy="1600200"/>
            <a:chOff x="3024" y="3312"/>
            <a:chExt cx="2736" cy="1008"/>
          </a:xfrm>
        </p:grpSpPr>
        <p:sp>
          <p:nvSpPr>
            <p:cNvPr id="58375"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6503" name="Picture 6"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 name="Picture 10" descr="196180_10100137311129253_6239784_51990781_2673540_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67200" y="1981200"/>
            <a:ext cx="46863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7953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I forget the calls?</a:t>
            </a:r>
            <a:endParaRPr lang="en-US" dirty="0"/>
          </a:p>
        </p:txBody>
      </p:sp>
      <p:sp>
        <p:nvSpPr>
          <p:cNvPr id="3" name="Content Placeholder 2"/>
          <p:cNvSpPr>
            <a:spLocks noGrp="1"/>
          </p:cNvSpPr>
          <p:nvPr>
            <p:ph idx="1"/>
          </p:nvPr>
        </p:nvSpPr>
        <p:spPr/>
        <p:txBody>
          <a:bodyPr/>
          <a:lstStyle/>
          <a:p>
            <a:r>
              <a:rPr lang="en-US" dirty="0" smtClean="0"/>
              <a:t>Lots of resources on internet!</a:t>
            </a:r>
          </a:p>
          <a:p>
            <a:r>
              <a:rPr lang="en-US" dirty="0" smtClean="0"/>
              <a:t>Record calls you are not sure of.</a:t>
            </a:r>
          </a:p>
          <a:p>
            <a:r>
              <a:rPr lang="en-US" dirty="0" smtClean="0"/>
              <a:t>Catch the frogs if you are not sure.</a:t>
            </a:r>
            <a:endParaRPr lang="en-US" dirty="0"/>
          </a:p>
        </p:txBody>
      </p:sp>
    </p:spTree>
    <p:extLst>
      <p:ext uri="{BB962C8B-B14F-4D97-AF65-F5344CB8AC3E}">
        <p14:creationId xmlns:p14="http://schemas.microsoft.com/office/powerpoint/2010/main" val="2523904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9"/>
          <p:cNvSpPr txBox="1">
            <a:spLocks noChangeArrowheads="1"/>
          </p:cNvSpPr>
          <p:nvPr/>
        </p:nvSpPr>
        <p:spPr bwMode="auto">
          <a:xfrm>
            <a:off x="228600" y="1219200"/>
            <a:ext cx="5105400" cy="385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3550" indent="-46355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30000"/>
              </a:spcBef>
              <a:buFontTx/>
              <a:buChar char="•"/>
            </a:pPr>
            <a:r>
              <a:rPr lang="en-US" sz="2400" dirty="0">
                <a:solidFill>
                  <a:schemeClr val="bg1"/>
                </a:solidFill>
              </a:rPr>
              <a:t>USGS Frog Call Lookup &amp; Quiz</a:t>
            </a:r>
            <a:br>
              <a:rPr lang="en-US" sz="2400" dirty="0">
                <a:solidFill>
                  <a:schemeClr val="bg1"/>
                </a:solidFill>
              </a:rPr>
            </a:br>
            <a:r>
              <a:rPr lang="en-US" sz="1800" i="1" dirty="0">
                <a:solidFill>
                  <a:srgbClr val="E86A56"/>
                </a:solidFill>
              </a:rPr>
              <a:t>http://</a:t>
            </a:r>
            <a:r>
              <a:rPr lang="en-US" sz="1800" i="1" dirty="0" err="1">
                <a:solidFill>
                  <a:srgbClr val="E86A56"/>
                </a:solidFill>
              </a:rPr>
              <a:t>www.pwrc.usgs.gov</a:t>
            </a:r>
            <a:r>
              <a:rPr lang="en-US" sz="1800" i="1" dirty="0">
                <a:solidFill>
                  <a:srgbClr val="E86A56"/>
                </a:solidFill>
              </a:rPr>
              <a:t>/</a:t>
            </a:r>
            <a:r>
              <a:rPr lang="en-US" sz="1800" i="1" dirty="0" err="1">
                <a:solidFill>
                  <a:srgbClr val="E86A56"/>
                </a:solidFill>
              </a:rPr>
              <a:t>frogquiz</a:t>
            </a:r>
            <a:r>
              <a:rPr lang="en-US" sz="1800" i="1" dirty="0">
                <a:solidFill>
                  <a:srgbClr val="E86A56"/>
                </a:solidFill>
              </a:rPr>
              <a:t>/</a:t>
            </a:r>
            <a:endParaRPr lang="en-US" sz="2400" dirty="0">
              <a:solidFill>
                <a:schemeClr val="bg1"/>
              </a:solidFill>
            </a:endParaRPr>
          </a:p>
          <a:p>
            <a:pPr eaLnBrk="1" hangingPunct="1">
              <a:spcBef>
                <a:spcPct val="30000"/>
              </a:spcBef>
              <a:buFontTx/>
              <a:buChar char="•"/>
            </a:pPr>
            <a:r>
              <a:rPr lang="en-US" sz="2400" dirty="0" err="1">
                <a:solidFill>
                  <a:schemeClr val="bg1"/>
                </a:solidFill>
              </a:rPr>
              <a:t>eNature</a:t>
            </a:r>
            <a:r>
              <a:rPr lang="en-US" sz="2400" dirty="0">
                <a:solidFill>
                  <a:schemeClr val="bg1"/>
                </a:solidFill>
              </a:rPr>
              <a:t/>
            </a:r>
            <a:br>
              <a:rPr lang="en-US" sz="2400" dirty="0">
                <a:solidFill>
                  <a:schemeClr val="bg1"/>
                </a:solidFill>
              </a:rPr>
            </a:br>
            <a:r>
              <a:rPr lang="en-US" sz="1800" i="1" dirty="0">
                <a:solidFill>
                  <a:srgbClr val="E86A56"/>
                </a:solidFill>
              </a:rPr>
              <a:t>http://</a:t>
            </a:r>
            <a:r>
              <a:rPr lang="en-US" sz="1800" i="1" dirty="0" err="1">
                <a:solidFill>
                  <a:srgbClr val="E86A56"/>
                </a:solidFill>
              </a:rPr>
              <a:t>www.enature.com</a:t>
            </a:r>
            <a:endParaRPr lang="en-US" sz="1800" i="1" dirty="0">
              <a:solidFill>
                <a:srgbClr val="E86A56"/>
              </a:solidFill>
            </a:endParaRPr>
          </a:p>
          <a:p>
            <a:pPr eaLnBrk="1" hangingPunct="1">
              <a:spcBef>
                <a:spcPct val="30000"/>
              </a:spcBef>
              <a:buFontTx/>
              <a:buChar char="•"/>
            </a:pPr>
            <a:r>
              <a:rPr lang="en-US" sz="2400" dirty="0">
                <a:solidFill>
                  <a:schemeClr val="bg1"/>
                </a:solidFill>
              </a:rPr>
              <a:t>Cornell Lab of Ornithology Macaulay Library</a:t>
            </a:r>
            <a:br>
              <a:rPr lang="en-US" sz="2400" dirty="0">
                <a:solidFill>
                  <a:schemeClr val="bg1"/>
                </a:solidFill>
              </a:rPr>
            </a:br>
            <a:r>
              <a:rPr lang="en-US" sz="1800" i="1" dirty="0">
                <a:solidFill>
                  <a:srgbClr val="E86A56"/>
                </a:solidFill>
              </a:rPr>
              <a:t>http://</a:t>
            </a:r>
            <a:r>
              <a:rPr lang="en-US" sz="1800" i="1" dirty="0" err="1">
                <a:solidFill>
                  <a:srgbClr val="E86A56"/>
                </a:solidFill>
              </a:rPr>
              <a:t>macaulaylibrary.org</a:t>
            </a:r>
            <a:endParaRPr lang="en-US" sz="1800" dirty="0">
              <a:solidFill>
                <a:schemeClr val="bg1"/>
              </a:solidFill>
            </a:endParaRPr>
          </a:p>
          <a:p>
            <a:pPr eaLnBrk="1" hangingPunct="1">
              <a:spcBef>
                <a:spcPct val="30000"/>
              </a:spcBef>
              <a:buFontTx/>
              <a:buChar char="•"/>
            </a:pPr>
            <a:r>
              <a:rPr lang="en-US" sz="2400" dirty="0" err="1">
                <a:solidFill>
                  <a:schemeClr val="bg1"/>
                </a:solidFill>
              </a:rPr>
              <a:t>AmphibiaWeb</a:t>
            </a:r>
            <a:r>
              <a:rPr lang="en-US" sz="2400" dirty="0">
                <a:solidFill>
                  <a:schemeClr val="bg1"/>
                </a:solidFill>
              </a:rPr>
              <a:t/>
            </a:r>
            <a:br>
              <a:rPr lang="en-US" sz="2400" dirty="0">
                <a:solidFill>
                  <a:schemeClr val="bg1"/>
                </a:solidFill>
              </a:rPr>
            </a:br>
            <a:r>
              <a:rPr lang="en-US" sz="1800" i="1" dirty="0">
                <a:solidFill>
                  <a:srgbClr val="E86A56"/>
                </a:solidFill>
                <a:hlinkClick r:id="rId3"/>
              </a:rPr>
              <a:t>http://</a:t>
            </a:r>
            <a:r>
              <a:rPr lang="en-US" sz="1800" i="1" dirty="0" err="1">
                <a:solidFill>
                  <a:srgbClr val="E86A56"/>
                </a:solidFill>
                <a:hlinkClick r:id="rId3"/>
              </a:rPr>
              <a:t>amphibiaweb.org</a:t>
            </a:r>
            <a:endParaRPr lang="en-US" sz="1800" i="1" dirty="0">
              <a:solidFill>
                <a:srgbClr val="E86A56"/>
              </a:solidFill>
            </a:endParaRPr>
          </a:p>
          <a:p>
            <a:pPr eaLnBrk="1" hangingPunct="1">
              <a:spcBef>
                <a:spcPct val="30000"/>
              </a:spcBef>
              <a:buFontTx/>
              <a:buChar char="•"/>
            </a:pPr>
            <a:r>
              <a:rPr lang="en-US" sz="2400" dirty="0" err="1" smtClean="0">
                <a:solidFill>
                  <a:schemeClr val="bg1"/>
                </a:solidFill>
              </a:rPr>
              <a:t>DakotaHerps.org</a:t>
            </a:r>
            <a:endParaRPr lang="en-US" sz="2400" dirty="0">
              <a:solidFill>
                <a:schemeClr val="bg1"/>
              </a:solidFill>
            </a:endParaRPr>
          </a:p>
        </p:txBody>
      </p:sp>
      <p:sp>
        <p:nvSpPr>
          <p:cNvPr id="99330" name="Rectangle 2"/>
          <p:cNvSpPr>
            <a:spLocks noGrp="1" noChangeArrowheads="1"/>
          </p:cNvSpPr>
          <p:nvPr>
            <p:ph type="title"/>
          </p:nvPr>
        </p:nvSpPr>
        <p:spPr>
          <a:xfrm>
            <a:off x="457200" y="76200"/>
            <a:ext cx="8229600" cy="1143000"/>
          </a:xfrm>
        </p:spPr>
        <p:txBody>
          <a:bodyPr/>
          <a:lstStyle/>
          <a:p>
            <a:pPr algn="l" eaLnBrk="1" hangingPunct="1">
              <a:defRPr/>
            </a:pPr>
            <a:r>
              <a:rPr lang="en-US" sz="4000" b="1" u="sng">
                <a:effectLst>
                  <a:outerShdw blurRad="38100" dist="38100" dir="2700000" algn="tl">
                    <a:srgbClr val="000000"/>
                  </a:outerShdw>
                </a:effectLst>
                <a:latin typeface="Arial" charset="0"/>
                <a:cs typeface="+mj-cs"/>
              </a:rPr>
              <a:t>Frog Call Resources</a:t>
            </a:r>
          </a:p>
        </p:txBody>
      </p:sp>
      <p:grpSp>
        <p:nvGrpSpPr>
          <p:cNvPr id="30723" name="Group 3"/>
          <p:cNvGrpSpPr>
            <a:grpSpLocks/>
          </p:cNvGrpSpPr>
          <p:nvPr/>
        </p:nvGrpSpPr>
        <p:grpSpPr bwMode="auto">
          <a:xfrm>
            <a:off x="4800600" y="5257800"/>
            <a:ext cx="4343400" cy="1600200"/>
            <a:chOff x="3024" y="3312"/>
            <a:chExt cx="2736" cy="1008"/>
          </a:xfrm>
        </p:grpSpPr>
        <p:sp>
          <p:nvSpPr>
            <p:cNvPr id="30728" name="Rectangle 4"/>
            <p:cNvSpPr>
              <a:spLocks noChangeArrowheads="1"/>
            </p:cNvSpPr>
            <p:nvPr/>
          </p:nvSpPr>
          <p:spPr bwMode="auto">
            <a:xfrm>
              <a:off x="3024" y="3312"/>
              <a:ext cx="2736" cy="100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30729" name="Picture 5" descr="AZA-FrogWatch US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072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l="31476" t="35426" r="43275" b="17712"/>
          <a:stretch>
            <a:fillRect/>
          </a:stretch>
        </p:blipFill>
        <p:spPr bwMode="auto">
          <a:xfrm>
            <a:off x="5181600" y="1222375"/>
            <a:ext cx="1947863" cy="2892425"/>
          </a:xfrm>
          <a:prstGeom prst="rect">
            <a:avLst/>
          </a:prstGeom>
          <a:noFill/>
          <a:ln w="38100">
            <a:solidFill>
              <a:srgbClr val="76B900"/>
            </a:solidFill>
            <a:miter lim="800000"/>
            <a:headEnd/>
            <a:tailEnd/>
          </a:ln>
          <a:extLst>
            <a:ext uri="{909E8E84-426E-40dd-AFC4-6F175D3DCCD1}">
              <a14:hiddenFill xmlns:a14="http://schemas.microsoft.com/office/drawing/2010/main" xmlns="">
                <a:solidFill>
                  <a:srgbClr val="FFFFFF"/>
                </a:solidFill>
              </a14:hiddenFill>
            </a:ext>
          </a:extLst>
        </p:spPr>
      </p:pic>
      <p:pic>
        <p:nvPicPr>
          <p:cNvPr id="30725"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l="57326" t="35426" r="15417" b="17712"/>
          <a:stretch>
            <a:fillRect/>
          </a:stretch>
        </p:blipFill>
        <p:spPr bwMode="auto">
          <a:xfrm>
            <a:off x="7053263" y="2362200"/>
            <a:ext cx="2014537" cy="2770188"/>
          </a:xfrm>
          <a:prstGeom prst="rect">
            <a:avLst/>
          </a:prstGeom>
          <a:noFill/>
          <a:ln w="38100">
            <a:solidFill>
              <a:srgbClr val="76B900"/>
            </a:solidFill>
            <a:miter lim="800000"/>
            <a:headEnd/>
            <a:tailEnd/>
          </a:ln>
          <a:extLst>
            <a:ext uri="{909E8E84-426E-40dd-AFC4-6F175D3DCCD1}">
              <a14:hiddenFill xmlns:a14="http://schemas.microsoft.com/office/drawing/2010/main" xmlns="">
                <a:solidFill>
                  <a:srgbClr val="FFFFFF"/>
                </a:solidFill>
              </a14:hiddenFill>
            </a:ext>
          </a:extLst>
        </p:spPr>
      </p:pic>
      <p:pic>
        <p:nvPicPr>
          <p:cNvPr id="30726"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l="12773" t="61456" r="70729" b="8401"/>
          <a:stretch>
            <a:fillRect/>
          </a:stretch>
        </p:blipFill>
        <p:spPr bwMode="auto">
          <a:xfrm>
            <a:off x="7467600" y="280988"/>
            <a:ext cx="1371600" cy="2005012"/>
          </a:xfrm>
          <a:prstGeom prst="rect">
            <a:avLst/>
          </a:prstGeom>
          <a:noFill/>
          <a:ln w="38100">
            <a:solidFill>
              <a:srgbClr val="76B900"/>
            </a:solidFill>
            <a:miter lim="800000"/>
            <a:headEnd/>
            <a:tailEnd/>
          </a:ln>
          <a:extLst>
            <a:ext uri="{909E8E84-426E-40dd-AFC4-6F175D3DCCD1}">
              <a14:hiddenFill xmlns:a14="http://schemas.microsoft.com/office/drawing/2010/main" xmlns="">
                <a:solidFill>
                  <a:srgbClr val="FFFFFF"/>
                </a:solidFill>
              </a14:hiddenFill>
            </a:ext>
          </a:extLst>
        </p:spPr>
      </p:pic>
      <p:sp>
        <p:nvSpPr>
          <p:cNvPr id="30727" name="Rectangle 1"/>
          <p:cNvSpPr>
            <a:spLocks noChangeArrowheads="1"/>
          </p:cNvSpPr>
          <p:nvPr/>
        </p:nvSpPr>
        <p:spPr bwMode="auto">
          <a:xfrm>
            <a:off x="4986338" y="4165600"/>
            <a:ext cx="2100262"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30000"/>
              </a:spcBef>
            </a:pPr>
            <a:r>
              <a:rPr lang="en-US">
                <a:solidFill>
                  <a:srgbClr val="76B900"/>
                </a:solidFill>
              </a:rPr>
              <a:t>Audubon app available </a:t>
            </a:r>
            <a:br>
              <a:rPr lang="en-US">
                <a:solidFill>
                  <a:srgbClr val="76B900"/>
                </a:solidFill>
              </a:rPr>
            </a:br>
            <a:r>
              <a:rPr lang="en-US">
                <a:solidFill>
                  <a:srgbClr val="76B900"/>
                </a:solidFill>
              </a:rPr>
              <a:t>through iTunes</a:t>
            </a:r>
          </a:p>
        </p:txBody>
      </p:sp>
    </p:spTree>
    <p:extLst>
      <p:ext uri="{BB962C8B-B14F-4D97-AF65-F5344CB8AC3E}">
        <p14:creationId xmlns:p14="http://schemas.microsoft.com/office/powerpoint/2010/main" val="3311444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idx="4294967295"/>
          </p:nvPr>
        </p:nvSpPr>
        <p:spPr>
          <a:xfrm>
            <a:off x="685800" y="2133600"/>
            <a:ext cx="7772400" cy="1470025"/>
          </a:xfrm>
        </p:spPr>
        <p:txBody>
          <a:bodyPr/>
          <a:lstStyle/>
          <a:p>
            <a:pPr eaLnBrk="1" hangingPunct="1">
              <a:defRPr/>
            </a:pPr>
            <a:r>
              <a:rPr lang="en-US" sz="4000" b="1" dirty="0" smtClean="0">
                <a:effectLst>
                  <a:outerShdw blurRad="38100" dist="38100" dir="2700000" algn="tl">
                    <a:srgbClr val="000000"/>
                  </a:outerShdw>
                </a:effectLst>
                <a:latin typeface="Arial" charset="0"/>
                <a:cs typeface="+mj-cs"/>
              </a:rPr>
              <a:t>Welcome! Now take a test!</a:t>
            </a:r>
            <a:endParaRPr lang="en-US" sz="4000" b="1" dirty="0">
              <a:effectLst>
                <a:outerShdw blurRad="38100" dist="38100" dir="2700000" algn="tl">
                  <a:srgbClr val="000000"/>
                </a:outerShdw>
              </a:effectLst>
              <a:latin typeface="Arial" charset="0"/>
              <a:cs typeface="+mj-cs"/>
            </a:endParaRPr>
          </a:p>
        </p:txBody>
      </p:sp>
      <p:grpSp>
        <p:nvGrpSpPr>
          <p:cNvPr id="17410" name="Group 3"/>
          <p:cNvGrpSpPr>
            <a:grpSpLocks/>
          </p:cNvGrpSpPr>
          <p:nvPr/>
        </p:nvGrpSpPr>
        <p:grpSpPr bwMode="auto">
          <a:xfrm>
            <a:off x="4800600" y="5257800"/>
            <a:ext cx="4343400" cy="1600200"/>
            <a:chOff x="3024" y="3312"/>
            <a:chExt cx="2736" cy="1008"/>
          </a:xfrm>
        </p:grpSpPr>
        <p:sp>
          <p:nvSpPr>
            <p:cNvPr id="3076"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7412"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9"/>
          <p:cNvSpPr txBox="1">
            <a:spLocks noChangeArrowheads="1"/>
          </p:cNvSpPr>
          <p:nvPr/>
        </p:nvSpPr>
        <p:spPr bwMode="auto">
          <a:xfrm>
            <a:off x="228600" y="1219200"/>
            <a:ext cx="86868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3550" indent="-463550" eaLnBrk="0" hangingPunct="0">
              <a:defRPr sz="2000">
                <a:solidFill>
                  <a:schemeClr val="tx1"/>
                </a:solidFill>
                <a:latin typeface="Arial" charset="0"/>
                <a:ea typeface="ＭＳ Ｐゴシック" charset="0"/>
                <a:cs typeface="ＭＳ Ｐゴシック" charset="0"/>
              </a:defRPr>
            </a:lvl1pPr>
            <a:lvl2pPr marL="914400" indent="-3365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30000"/>
              </a:spcBef>
              <a:buFontTx/>
              <a:buChar char="•"/>
            </a:pPr>
            <a:r>
              <a:rPr lang="en-US" sz="2400">
                <a:solidFill>
                  <a:schemeClr val="bg1"/>
                </a:solidFill>
              </a:rPr>
              <a:t>Localize a species list</a:t>
            </a:r>
          </a:p>
          <a:p>
            <a:pPr lvl="1" eaLnBrk="1" hangingPunct="1">
              <a:spcBef>
                <a:spcPct val="30000"/>
              </a:spcBef>
              <a:buFontTx/>
              <a:buChar char="•"/>
            </a:pPr>
            <a:r>
              <a:rPr lang="en-US" sz="2400">
                <a:solidFill>
                  <a:schemeClr val="bg1"/>
                </a:solidFill>
              </a:rPr>
              <a:t>Consider physiographic province </a:t>
            </a:r>
            <a:br>
              <a:rPr lang="en-US" sz="2400">
                <a:solidFill>
                  <a:schemeClr val="bg1"/>
                </a:solidFill>
              </a:rPr>
            </a:br>
            <a:r>
              <a:rPr lang="en-US" sz="2400">
                <a:solidFill>
                  <a:schemeClr val="bg1"/>
                </a:solidFill>
              </a:rPr>
              <a:t>and habitat types</a:t>
            </a:r>
          </a:p>
          <a:p>
            <a:pPr lvl="1" eaLnBrk="1" hangingPunct="1">
              <a:spcBef>
                <a:spcPct val="30000"/>
              </a:spcBef>
              <a:buFontTx/>
              <a:buChar char="•"/>
            </a:pPr>
            <a:r>
              <a:rPr lang="en-US" sz="2400">
                <a:solidFill>
                  <a:schemeClr val="bg1"/>
                </a:solidFill>
              </a:rPr>
              <a:t>National Amphibian Atlas</a:t>
            </a:r>
            <a:br>
              <a:rPr lang="en-US" sz="2400">
                <a:solidFill>
                  <a:schemeClr val="bg1"/>
                </a:solidFill>
              </a:rPr>
            </a:br>
            <a:r>
              <a:rPr lang="en-US" sz="1800" i="1">
                <a:solidFill>
                  <a:srgbClr val="76B900"/>
                </a:solidFill>
              </a:rPr>
              <a:t>http://armi.usgs.gov/national_amphibian_atlas.php</a:t>
            </a:r>
            <a:endParaRPr lang="en-US" sz="2400">
              <a:solidFill>
                <a:srgbClr val="76B900"/>
              </a:solidFill>
            </a:endParaRPr>
          </a:p>
          <a:p>
            <a:pPr eaLnBrk="1" hangingPunct="1">
              <a:spcBef>
                <a:spcPct val="30000"/>
              </a:spcBef>
              <a:buFontTx/>
              <a:buChar char="•"/>
            </a:pPr>
            <a:r>
              <a:rPr lang="en-US" sz="2400">
                <a:solidFill>
                  <a:schemeClr val="bg1"/>
                </a:solidFill>
              </a:rPr>
              <a:t>Printed materials and field guides</a:t>
            </a:r>
          </a:p>
          <a:p>
            <a:pPr eaLnBrk="1" hangingPunct="1">
              <a:spcBef>
                <a:spcPct val="30000"/>
              </a:spcBef>
              <a:buFontTx/>
              <a:buChar char="•"/>
            </a:pPr>
            <a:r>
              <a:rPr lang="en-US" sz="2400">
                <a:solidFill>
                  <a:schemeClr val="bg1"/>
                </a:solidFill>
              </a:rPr>
              <a:t>Consult local resources </a:t>
            </a:r>
            <a:br>
              <a:rPr lang="en-US" sz="2400">
                <a:solidFill>
                  <a:schemeClr val="bg1"/>
                </a:solidFill>
              </a:rPr>
            </a:br>
            <a:r>
              <a:rPr lang="en-US" sz="2400">
                <a:solidFill>
                  <a:schemeClr val="bg1"/>
                </a:solidFill>
              </a:rPr>
              <a:t>(e.g., state agencies)</a:t>
            </a:r>
          </a:p>
          <a:p>
            <a:pPr eaLnBrk="1" hangingPunct="1">
              <a:spcBef>
                <a:spcPct val="30000"/>
              </a:spcBef>
              <a:buFontTx/>
              <a:buChar char="•"/>
            </a:pPr>
            <a:r>
              <a:rPr lang="en-US" sz="2400">
                <a:solidFill>
                  <a:schemeClr val="bg1"/>
                </a:solidFill>
              </a:rPr>
              <a:t>Contact local experts</a:t>
            </a:r>
            <a:br>
              <a:rPr lang="en-US" sz="2400">
                <a:solidFill>
                  <a:schemeClr val="bg1"/>
                </a:solidFill>
              </a:rPr>
            </a:br>
            <a:endParaRPr lang="en-US" sz="2400">
              <a:solidFill>
                <a:schemeClr val="bg1"/>
              </a:solidFill>
            </a:endParaRPr>
          </a:p>
          <a:p>
            <a:pPr eaLnBrk="1" hangingPunct="1">
              <a:spcBef>
                <a:spcPct val="30000"/>
              </a:spcBef>
              <a:buFontTx/>
              <a:buChar char="•"/>
            </a:pPr>
            <a:endParaRPr lang="en-US" sz="2400">
              <a:solidFill>
                <a:schemeClr val="bg1"/>
              </a:solidFill>
            </a:endParaRPr>
          </a:p>
          <a:p>
            <a:pPr lvl="1" eaLnBrk="1" hangingPunct="1">
              <a:spcBef>
                <a:spcPct val="30000"/>
              </a:spcBef>
              <a:buFontTx/>
              <a:buChar char="•"/>
            </a:pPr>
            <a:endParaRPr lang="en-US" sz="2400">
              <a:solidFill>
                <a:schemeClr val="bg1"/>
              </a:solidFill>
            </a:endParaRPr>
          </a:p>
        </p:txBody>
      </p:sp>
      <p:sp>
        <p:nvSpPr>
          <p:cNvPr id="99330" name="Rectangle 2"/>
          <p:cNvSpPr>
            <a:spLocks noGrp="1" noChangeArrowheads="1"/>
          </p:cNvSpPr>
          <p:nvPr>
            <p:ph type="title"/>
          </p:nvPr>
        </p:nvSpPr>
        <p:spPr>
          <a:xfrm>
            <a:off x="381000" y="0"/>
            <a:ext cx="8534400" cy="1143000"/>
          </a:xfrm>
        </p:spPr>
        <p:txBody>
          <a:bodyPr/>
          <a:lstStyle/>
          <a:p>
            <a:pPr algn="l" eaLnBrk="1" hangingPunct="1">
              <a:defRPr/>
            </a:pPr>
            <a:r>
              <a:rPr lang="en-US" sz="4000" b="1" u="sng">
                <a:effectLst>
                  <a:outerShdw blurRad="38100" dist="38100" dir="2700000" algn="tl">
                    <a:srgbClr val="000000"/>
                  </a:outerShdw>
                </a:effectLst>
                <a:latin typeface="Arial" charset="0"/>
                <a:cs typeface="+mj-cs"/>
              </a:rPr>
              <a:t>Additional Tips</a:t>
            </a:r>
          </a:p>
        </p:txBody>
      </p:sp>
      <p:grpSp>
        <p:nvGrpSpPr>
          <p:cNvPr id="32771" name="Group 3"/>
          <p:cNvGrpSpPr>
            <a:grpSpLocks/>
          </p:cNvGrpSpPr>
          <p:nvPr/>
        </p:nvGrpSpPr>
        <p:grpSpPr bwMode="auto">
          <a:xfrm>
            <a:off x="4800600" y="5257800"/>
            <a:ext cx="4343400" cy="1600200"/>
            <a:chOff x="3024" y="3312"/>
            <a:chExt cx="2736" cy="1008"/>
          </a:xfrm>
        </p:grpSpPr>
        <p:sp>
          <p:nvSpPr>
            <p:cNvPr id="32774" name="Rectangle 4"/>
            <p:cNvSpPr>
              <a:spLocks noChangeArrowheads="1"/>
            </p:cNvSpPr>
            <p:nvPr/>
          </p:nvSpPr>
          <p:spPr bwMode="auto">
            <a:xfrm>
              <a:off x="3024" y="3312"/>
              <a:ext cx="2736" cy="100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32775"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2772" name="Picture 2" descr="iPhone Screenshot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62725" y="304800"/>
            <a:ext cx="2438400" cy="3657600"/>
          </a:xfrm>
          <a:prstGeom prst="rect">
            <a:avLst/>
          </a:prstGeom>
          <a:noFill/>
          <a:ln w="38100">
            <a:solidFill>
              <a:srgbClr val="76B900"/>
            </a:solidFill>
            <a:miter lim="800000"/>
            <a:headEnd/>
            <a:tailEnd/>
          </a:ln>
          <a:extLst>
            <a:ext uri="{909E8E84-426E-40dd-AFC4-6F175D3DCCD1}">
              <a14:hiddenFill xmlns:a14="http://schemas.microsoft.com/office/drawing/2010/main" xmlns="">
                <a:solidFill>
                  <a:srgbClr val="FFFFFF"/>
                </a:solidFill>
              </a14:hiddenFill>
            </a:ext>
          </a:extLst>
        </p:spPr>
      </p:pic>
      <p:sp>
        <p:nvSpPr>
          <p:cNvPr id="32773" name="Rectangle 1"/>
          <p:cNvSpPr>
            <a:spLocks noChangeArrowheads="1"/>
          </p:cNvSpPr>
          <p:nvPr/>
        </p:nvSpPr>
        <p:spPr bwMode="auto">
          <a:xfrm>
            <a:off x="6553200" y="4114800"/>
            <a:ext cx="24574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spcBef>
                <a:spcPct val="30000"/>
              </a:spcBef>
            </a:pPr>
            <a:r>
              <a:rPr lang="en-US">
                <a:solidFill>
                  <a:srgbClr val="76B900"/>
                </a:solidFill>
              </a:rPr>
              <a:t>New App available </a:t>
            </a:r>
            <a:br>
              <a:rPr lang="en-US">
                <a:solidFill>
                  <a:srgbClr val="76B900"/>
                </a:solidFill>
              </a:rPr>
            </a:br>
            <a:r>
              <a:rPr lang="en-US">
                <a:solidFill>
                  <a:srgbClr val="76B900"/>
                </a:solidFill>
              </a:rPr>
              <a:t>through iTunes!</a:t>
            </a:r>
          </a:p>
        </p:txBody>
      </p:sp>
    </p:spTree>
    <p:extLst>
      <p:ext uri="{BB962C8B-B14F-4D97-AF65-F5344CB8AC3E}">
        <p14:creationId xmlns:p14="http://schemas.microsoft.com/office/powerpoint/2010/main" val="23856040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76200"/>
            <a:ext cx="8229600" cy="1143000"/>
          </a:xfrm>
        </p:spPr>
        <p:txBody>
          <a:bodyPr/>
          <a:lstStyle/>
          <a:p>
            <a:pPr eaLnBrk="1" hangingPunct="1">
              <a:defRPr/>
            </a:pPr>
            <a:r>
              <a:rPr lang="en-US" b="1" u="sng" dirty="0" smtClean="0">
                <a:effectLst>
                  <a:outerShdw blurRad="38100" dist="38100" dir="2700000" algn="tl">
                    <a:srgbClr val="000000"/>
                  </a:outerShdw>
                </a:effectLst>
                <a:latin typeface="Arial" charset="0"/>
                <a:cs typeface="+mj-cs"/>
              </a:rPr>
              <a:t>More than one call?!</a:t>
            </a:r>
            <a:endParaRPr lang="en-US" b="1" u="sng" dirty="0">
              <a:effectLst>
                <a:outerShdw blurRad="38100" dist="38100" dir="2700000" algn="tl">
                  <a:srgbClr val="000000"/>
                </a:outerShdw>
              </a:effectLst>
              <a:latin typeface="Arial" charset="0"/>
              <a:cs typeface="+mj-cs"/>
            </a:endParaRPr>
          </a:p>
        </p:txBody>
      </p:sp>
      <p:grpSp>
        <p:nvGrpSpPr>
          <p:cNvPr id="36866" name="Group 3"/>
          <p:cNvGrpSpPr>
            <a:grpSpLocks/>
          </p:cNvGrpSpPr>
          <p:nvPr/>
        </p:nvGrpSpPr>
        <p:grpSpPr bwMode="auto">
          <a:xfrm>
            <a:off x="4800600" y="5257800"/>
            <a:ext cx="4343400" cy="1600200"/>
            <a:chOff x="3024" y="3312"/>
            <a:chExt cx="2736" cy="1008"/>
          </a:xfrm>
        </p:grpSpPr>
        <p:sp>
          <p:nvSpPr>
            <p:cNvPr id="13317"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36869"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316" name="Rectangle 6"/>
          <p:cNvSpPr>
            <a:spLocks noGrp="1" noChangeArrowheads="1"/>
          </p:cNvSpPr>
          <p:nvPr>
            <p:ph type="body" idx="1"/>
          </p:nvPr>
        </p:nvSpPr>
        <p:spPr bwMode="auto">
          <a:xfrm>
            <a:off x="228600" y="1143000"/>
            <a:ext cx="8229600" cy="45259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sz="2400" b="1" u="sng">
                <a:solidFill>
                  <a:schemeClr val="bg1"/>
                </a:solidFill>
                <a:latin typeface="Arial" charset="0"/>
                <a:cs typeface="+mn-cs"/>
              </a:rPr>
              <a:t>Advertisement (breeding) call</a:t>
            </a:r>
            <a:r>
              <a:rPr lang="en-US" sz="2400">
                <a:solidFill>
                  <a:schemeClr val="bg1"/>
                </a:solidFill>
                <a:latin typeface="Arial" charset="0"/>
                <a:cs typeface="+mn-cs"/>
              </a:rPr>
              <a:t> – dominant sound heard during breeding season.</a:t>
            </a:r>
          </a:p>
          <a:p>
            <a:pPr eaLnBrk="1" hangingPunct="1">
              <a:lnSpc>
                <a:spcPct val="90000"/>
              </a:lnSpc>
              <a:defRPr/>
            </a:pPr>
            <a:r>
              <a:rPr lang="en-US" sz="2400" b="1" u="sng">
                <a:solidFill>
                  <a:schemeClr val="bg1"/>
                </a:solidFill>
                <a:latin typeface="Arial" charset="0"/>
                <a:cs typeface="+mn-cs"/>
              </a:rPr>
              <a:t>Aggressive (agonistic) call</a:t>
            </a:r>
            <a:r>
              <a:rPr lang="en-US" sz="2400">
                <a:solidFill>
                  <a:schemeClr val="bg1"/>
                </a:solidFill>
                <a:latin typeface="Arial" charset="0"/>
                <a:cs typeface="+mn-cs"/>
              </a:rPr>
              <a:t> – a grunt, growl, or trill sounded by a male when defending a calling site.</a:t>
            </a:r>
          </a:p>
          <a:p>
            <a:pPr eaLnBrk="1" hangingPunct="1">
              <a:lnSpc>
                <a:spcPct val="90000"/>
              </a:lnSpc>
              <a:defRPr/>
            </a:pPr>
            <a:r>
              <a:rPr lang="en-US" sz="2400" b="1" u="sng">
                <a:solidFill>
                  <a:schemeClr val="bg1"/>
                </a:solidFill>
                <a:latin typeface="Arial" charset="0"/>
                <a:cs typeface="+mn-cs"/>
              </a:rPr>
              <a:t>Release call</a:t>
            </a:r>
            <a:r>
              <a:rPr lang="en-US" sz="2400" b="1">
                <a:solidFill>
                  <a:schemeClr val="bg1"/>
                </a:solidFill>
                <a:latin typeface="Arial" charset="0"/>
                <a:cs typeface="+mn-cs"/>
              </a:rPr>
              <a:t> – </a:t>
            </a:r>
            <a:r>
              <a:rPr lang="en-US" sz="2400">
                <a:solidFill>
                  <a:schemeClr val="bg1"/>
                </a:solidFill>
                <a:latin typeface="Arial" charset="0"/>
                <a:cs typeface="+mn-cs"/>
              </a:rPr>
              <a:t>a chirp-like sound accompanied by body vibrations.</a:t>
            </a:r>
          </a:p>
          <a:p>
            <a:pPr eaLnBrk="1" hangingPunct="1">
              <a:lnSpc>
                <a:spcPct val="90000"/>
              </a:lnSpc>
              <a:defRPr/>
            </a:pPr>
            <a:r>
              <a:rPr lang="en-US" sz="2400" b="1" u="sng">
                <a:solidFill>
                  <a:schemeClr val="bg1"/>
                </a:solidFill>
                <a:latin typeface="Arial" charset="0"/>
                <a:cs typeface="+mn-cs"/>
              </a:rPr>
              <a:t>Rain call</a:t>
            </a:r>
            <a:r>
              <a:rPr lang="en-US" sz="2400" i="1">
                <a:solidFill>
                  <a:schemeClr val="bg1"/>
                </a:solidFill>
                <a:latin typeface="Arial" charset="0"/>
                <a:cs typeface="+mn-cs"/>
              </a:rPr>
              <a:t> – </a:t>
            </a:r>
            <a:r>
              <a:rPr lang="en-US" sz="2400">
                <a:solidFill>
                  <a:schemeClr val="bg1"/>
                </a:solidFill>
                <a:latin typeface="Arial" charset="0"/>
                <a:cs typeface="+mn-cs"/>
              </a:rPr>
              <a:t>Weak version of the advertisement call, typically following rain events outside the breeding season.</a:t>
            </a:r>
            <a:endParaRPr lang="en-US" sz="2400" b="1" u="sng">
              <a:solidFill>
                <a:schemeClr val="bg1"/>
              </a:solidFill>
              <a:latin typeface="Arial" charset="0"/>
              <a:cs typeface="+mn-cs"/>
            </a:endParaRPr>
          </a:p>
          <a:p>
            <a:pPr eaLnBrk="1" hangingPunct="1">
              <a:lnSpc>
                <a:spcPct val="90000"/>
              </a:lnSpc>
              <a:defRPr/>
            </a:pPr>
            <a:r>
              <a:rPr lang="en-US" sz="2400" b="1" u="sng">
                <a:solidFill>
                  <a:schemeClr val="bg1"/>
                </a:solidFill>
                <a:latin typeface="Arial" charset="0"/>
                <a:cs typeface="+mn-cs"/>
              </a:rPr>
              <a:t>Alarm call</a:t>
            </a:r>
            <a:r>
              <a:rPr lang="en-US" sz="2400" b="1">
                <a:solidFill>
                  <a:schemeClr val="bg1"/>
                </a:solidFill>
                <a:latin typeface="Arial" charset="0"/>
                <a:cs typeface="+mn-cs"/>
              </a:rPr>
              <a:t> - </a:t>
            </a:r>
            <a:r>
              <a:rPr lang="en-US" sz="2400">
                <a:solidFill>
                  <a:schemeClr val="bg1"/>
                </a:solidFill>
                <a:latin typeface="Arial" charset="0"/>
                <a:cs typeface="+mn-cs"/>
              </a:rPr>
              <a:t>a loud squeak emitted as a frog attempts to escape a predator.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76200"/>
            <a:ext cx="9144000" cy="1143000"/>
          </a:xfrm>
        </p:spPr>
        <p:txBody>
          <a:bodyPr/>
          <a:lstStyle/>
          <a:p>
            <a:pPr eaLnBrk="1" hangingPunct="1">
              <a:defRPr/>
            </a:pPr>
            <a:r>
              <a:rPr lang="en-US" sz="4000" b="1" u="sng">
                <a:effectLst>
                  <a:outerShdw blurRad="38100" dist="38100" dir="2700000" algn="tl">
                    <a:srgbClr val="000000"/>
                  </a:outerShdw>
                </a:effectLst>
                <a:latin typeface="Arial" charset="0"/>
                <a:cs typeface="+mj-cs"/>
              </a:rPr>
              <a:t>General Factors Influencing Calling</a:t>
            </a:r>
          </a:p>
        </p:txBody>
      </p:sp>
      <p:grpSp>
        <p:nvGrpSpPr>
          <p:cNvPr id="38914" name="Group 3"/>
          <p:cNvGrpSpPr>
            <a:grpSpLocks/>
          </p:cNvGrpSpPr>
          <p:nvPr/>
        </p:nvGrpSpPr>
        <p:grpSpPr bwMode="auto">
          <a:xfrm>
            <a:off x="4800600" y="5257800"/>
            <a:ext cx="4343400" cy="1600200"/>
            <a:chOff x="3024" y="3312"/>
            <a:chExt cx="2736" cy="1008"/>
          </a:xfrm>
        </p:grpSpPr>
        <p:sp>
          <p:nvSpPr>
            <p:cNvPr id="14341"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38917"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340" name="Rectangle 6"/>
          <p:cNvSpPr>
            <a:spLocks noGrp="1" noChangeArrowheads="1"/>
          </p:cNvSpPr>
          <p:nvPr>
            <p:ph type="body" idx="1"/>
          </p:nvPr>
        </p:nvSpPr>
        <p:spPr bwMode="auto">
          <a:xfrm>
            <a:off x="228600" y="1143000"/>
            <a:ext cx="8229600" cy="45259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eaLnBrk="1" hangingPunct="1">
              <a:defRPr/>
            </a:pPr>
            <a:r>
              <a:rPr lang="en-US" sz="4000" b="1">
                <a:solidFill>
                  <a:schemeClr val="bg1"/>
                </a:solidFill>
                <a:latin typeface="Arial" charset="0"/>
                <a:cs typeface="+mn-cs"/>
              </a:rPr>
              <a:t>Temporal – </a:t>
            </a:r>
            <a:r>
              <a:rPr lang="en-US" sz="4000">
                <a:solidFill>
                  <a:schemeClr val="bg1"/>
                </a:solidFill>
                <a:latin typeface="Arial" charset="0"/>
                <a:cs typeface="+mn-cs"/>
              </a:rPr>
              <a:t>varies year-to-year.</a:t>
            </a:r>
          </a:p>
          <a:p>
            <a:pPr eaLnBrk="1" hangingPunct="1">
              <a:defRPr/>
            </a:pPr>
            <a:r>
              <a:rPr lang="en-US" sz="4000" b="1">
                <a:solidFill>
                  <a:schemeClr val="bg1"/>
                </a:solidFill>
                <a:latin typeface="Arial" charset="0"/>
                <a:cs typeface="+mn-cs"/>
              </a:rPr>
              <a:t>Spatial – </a:t>
            </a:r>
            <a:r>
              <a:rPr lang="en-US" sz="4000">
                <a:solidFill>
                  <a:schemeClr val="bg1"/>
                </a:solidFill>
                <a:latin typeface="Arial" charset="0"/>
                <a:cs typeface="+mn-cs"/>
              </a:rPr>
              <a:t>from location-to-location, across elevations.</a:t>
            </a:r>
          </a:p>
          <a:p>
            <a:pPr eaLnBrk="1" hangingPunct="1">
              <a:defRPr/>
            </a:pPr>
            <a:r>
              <a:rPr lang="en-US" sz="4000" b="1">
                <a:solidFill>
                  <a:schemeClr val="bg1"/>
                </a:solidFill>
                <a:latin typeface="Arial" charset="0"/>
                <a:cs typeface="+mn-cs"/>
              </a:rPr>
              <a:t>Abiotic factors  – </a:t>
            </a:r>
            <a:r>
              <a:rPr lang="en-US" sz="4000">
                <a:solidFill>
                  <a:schemeClr val="bg1"/>
                </a:solidFill>
                <a:latin typeface="Arial" charset="0"/>
                <a:cs typeface="+mn-cs"/>
              </a:rPr>
              <a:t> Weather and environmental conditions.</a:t>
            </a:r>
          </a:p>
          <a:p>
            <a:pPr eaLnBrk="1" hangingPunct="1">
              <a:defRPr/>
            </a:pPr>
            <a:endParaRPr lang="en-US" sz="4000">
              <a:solidFill>
                <a:schemeClr val="bg1"/>
              </a:solidFill>
              <a:latin typeface="Arial" charset="0"/>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76200"/>
            <a:ext cx="9144000" cy="1143000"/>
          </a:xfrm>
        </p:spPr>
        <p:txBody>
          <a:bodyPr/>
          <a:lstStyle/>
          <a:p>
            <a:pPr eaLnBrk="1" hangingPunct="1">
              <a:defRPr/>
            </a:pPr>
            <a:r>
              <a:rPr lang="en-US" sz="4000" b="1" u="sng">
                <a:effectLst>
                  <a:outerShdw blurRad="38100" dist="38100" dir="2700000" algn="tl">
                    <a:srgbClr val="000000"/>
                  </a:outerShdw>
                </a:effectLst>
                <a:latin typeface="Arial" charset="0"/>
                <a:cs typeface="+mj-cs"/>
              </a:rPr>
              <a:t>Factors Influencing Call Intensity</a:t>
            </a:r>
          </a:p>
        </p:txBody>
      </p:sp>
      <p:grpSp>
        <p:nvGrpSpPr>
          <p:cNvPr id="40962" name="Group 3"/>
          <p:cNvGrpSpPr>
            <a:grpSpLocks/>
          </p:cNvGrpSpPr>
          <p:nvPr/>
        </p:nvGrpSpPr>
        <p:grpSpPr bwMode="auto">
          <a:xfrm>
            <a:off x="4800600" y="5257800"/>
            <a:ext cx="4343400" cy="1600200"/>
            <a:chOff x="3024" y="3312"/>
            <a:chExt cx="2736" cy="1008"/>
          </a:xfrm>
        </p:grpSpPr>
        <p:sp>
          <p:nvSpPr>
            <p:cNvPr id="15365"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0965"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364" name="Rectangle 6"/>
          <p:cNvSpPr>
            <a:spLocks noGrp="1" noChangeArrowheads="1"/>
          </p:cNvSpPr>
          <p:nvPr>
            <p:ph type="body" idx="1"/>
          </p:nvPr>
        </p:nvSpPr>
        <p:spPr bwMode="auto">
          <a:xfrm>
            <a:off x="228600" y="1143000"/>
            <a:ext cx="8229600" cy="45259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eaLnBrk="1" hangingPunct="1">
              <a:defRPr/>
            </a:pPr>
            <a:r>
              <a:rPr lang="en-US" b="1">
                <a:solidFill>
                  <a:schemeClr val="bg1"/>
                </a:solidFill>
                <a:latin typeface="Arial" charset="0"/>
                <a:cs typeface="+mn-cs"/>
              </a:rPr>
              <a:t>Time of year</a:t>
            </a:r>
            <a:r>
              <a:rPr lang="en-US">
                <a:solidFill>
                  <a:schemeClr val="bg1"/>
                </a:solidFill>
                <a:latin typeface="Arial" charset="0"/>
                <a:cs typeface="+mn-cs"/>
              </a:rPr>
              <a:t> – have a surge in activity that will decrease as the season progresses.</a:t>
            </a:r>
            <a:endParaRPr lang="en-US" b="1">
              <a:solidFill>
                <a:schemeClr val="bg1"/>
              </a:solidFill>
              <a:latin typeface="Arial" charset="0"/>
              <a:cs typeface="+mn-cs"/>
            </a:endParaRPr>
          </a:p>
          <a:p>
            <a:pPr eaLnBrk="1" hangingPunct="1">
              <a:defRPr/>
            </a:pPr>
            <a:r>
              <a:rPr lang="en-US" b="1">
                <a:solidFill>
                  <a:schemeClr val="bg1"/>
                </a:solidFill>
                <a:latin typeface="Arial" charset="0"/>
                <a:cs typeface="+mn-cs"/>
              </a:rPr>
              <a:t>Time of day</a:t>
            </a:r>
            <a:r>
              <a:rPr lang="en-US">
                <a:solidFill>
                  <a:schemeClr val="bg1"/>
                </a:solidFill>
                <a:latin typeface="Arial" charset="0"/>
                <a:cs typeface="+mn-cs"/>
              </a:rPr>
              <a:t> – peaks after sunset and tapers off around midnight</a:t>
            </a:r>
            <a:endParaRPr lang="en-US" b="1">
              <a:solidFill>
                <a:schemeClr val="bg1"/>
              </a:solidFill>
              <a:latin typeface="Arial" charset="0"/>
              <a:cs typeface="+mn-cs"/>
            </a:endParaRPr>
          </a:p>
          <a:p>
            <a:pPr eaLnBrk="1" hangingPunct="1">
              <a:defRPr/>
            </a:pPr>
            <a:r>
              <a:rPr lang="en-US" b="1">
                <a:solidFill>
                  <a:schemeClr val="bg1"/>
                </a:solidFill>
                <a:latin typeface="Arial" charset="0"/>
                <a:cs typeface="+mn-cs"/>
              </a:rPr>
              <a:t>Precipitation – </a:t>
            </a:r>
            <a:r>
              <a:rPr lang="en-US">
                <a:solidFill>
                  <a:schemeClr val="bg1"/>
                </a:solidFill>
                <a:latin typeface="Arial" charset="0"/>
                <a:cs typeface="+mn-cs"/>
              </a:rPr>
              <a:t>activity tends to increase following rain events.</a:t>
            </a:r>
            <a:endParaRPr lang="en-US" b="1">
              <a:solidFill>
                <a:schemeClr val="bg1"/>
              </a:solidFill>
              <a:latin typeface="Arial" charset="0"/>
              <a:cs typeface="+mn-cs"/>
            </a:endParaRPr>
          </a:p>
          <a:p>
            <a:pPr eaLnBrk="1" hangingPunct="1">
              <a:buFontTx/>
              <a:buNone/>
              <a:defRPr/>
            </a:pPr>
            <a:endParaRPr lang="en-US" b="1">
              <a:solidFill>
                <a:schemeClr val="bg1"/>
              </a:solidFill>
              <a:latin typeface="Arial" charset="0"/>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76200"/>
            <a:ext cx="8229600" cy="1143000"/>
          </a:xfrm>
        </p:spPr>
        <p:txBody>
          <a:bodyPr/>
          <a:lstStyle/>
          <a:p>
            <a:pPr eaLnBrk="1" hangingPunct="1">
              <a:defRPr/>
            </a:pPr>
            <a:r>
              <a:rPr lang="en-US" sz="4000" b="1" u="sng">
                <a:effectLst>
                  <a:outerShdw blurRad="38100" dist="38100" dir="2700000" algn="tl">
                    <a:srgbClr val="000000"/>
                  </a:outerShdw>
                </a:effectLst>
                <a:latin typeface="Arial" charset="0"/>
                <a:cs typeface="+mj-cs"/>
              </a:rPr>
              <a:t>Factors Influencing Call Quality</a:t>
            </a:r>
          </a:p>
        </p:txBody>
      </p:sp>
      <p:grpSp>
        <p:nvGrpSpPr>
          <p:cNvPr id="43010" name="Group 3"/>
          <p:cNvGrpSpPr>
            <a:grpSpLocks/>
          </p:cNvGrpSpPr>
          <p:nvPr/>
        </p:nvGrpSpPr>
        <p:grpSpPr bwMode="auto">
          <a:xfrm>
            <a:off x="4800600" y="5257800"/>
            <a:ext cx="4343400" cy="1600200"/>
            <a:chOff x="3024" y="3312"/>
            <a:chExt cx="2736" cy="1008"/>
          </a:xfrm>
        </p:grpSpPr>
        <p:sp>
          <p:nvSpPr>
            <p:cNvPr id="16389"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3013"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388" name="Rectangle 6"/>
          <p:cNvSpPr>
            <a:spLocks noGrp="1" noChangeArrowheads="1"/>
          </p:cNvSpPr>
          <p:nvPr>
            <p:ph type="body" idx="1"/>
          </p:nvPr>
        </p:nvSpPr>
        <p:spPr bwMode="auto">
          <a:xfrm>
            <a:off x="228600" y="1143000"/>
            <a:ext cx="8229600" cy="45259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eaLnBrk="1" hangingPunct="1">
              <a:defRPr/>
            </a:pPr>
            <a:r>
              <a:rPr lang="en-US" b="1">
                <a:solidFill>
                  <a:schemeClr val="bg1"/>
                </a:solidFill>
                <a:latin typeface="Arial" charset="0"/>
                <a:cs typeface="+mn-cs"/>
              </a:rPr>
              <a:t>Temperature </a:t>
            </a:r>
            <a:r>
              <a:rPr lang="en-US">
                <a:solidFill>
                  <a:schemeClr val="bg1"/>
                </a:solidFill>
                <a:latin typeface="Arial" charset="0"/>
                <a:cs typeface="+mn-cs"/>
              </a:rPr>
              <a:t>– the lower (colder) the temperature, the slower the call.</a:t>
            </a:r>
          </a:p>
          <a:p>
            <a:pPr eaLnBrk="1" hangingPunct="1">
              <a:defRPr/>
            </a:pPr>
            <a:r>
              <a:rPr lang="en-US" b="1">
                <a:solidFill>
                  <a:schemeClr val="bg1"/>
                </a:solidFill>
                <a:latin typeface="Arial" charset="0"/>
                <a:cs typeface="+mn-cs"/>
              </a:rPr>
              <a:t>Size of individual calling </a:t>
            </a:r>
            <a:r>
              <a:rPr lang="en-US">
                <a:solidFill>
                  <a:schemeClr val="bg1"/>
                </a:solidFill>
                <a:latin typeface="Arial" charset="0"/>
                <a:cs typeface="+mn-cs"/>
              </a:rPr>
              <a:t>– the larger the individual, the lower the call.</a:t>
            </a:r>
          </a:p>
          <a:p>
            <a:pPr eaLnBrk="1" hangingPunct="1">
              <a:defRPr/>
            </a:pPr>
            <a:r>
              <a:rPr lang="en-US" b="1">
                <a:solidFill>
                  <a:schemeClr val="bg1"/>
                </a:solidFill>
                <a:latin typeface="Arial" charset="0"/>
                <a:cs typeface="+mn-cs"/>
              </a:rPr>
              <a:t>Acoustic interference </a:t>
            </a:r>
            <a:r>
              <a:rPr lang="en-US">
                <a:solidFill>
                  <a:schemeClr val="bg1"/>
                </a:solidFill>
                <a:latin typeface="Arial" charset="0"/>
                <a:cs typeface="+mn-cs"/>
              </a:rPr>
              <a:t>– evidence suggests that frogs may call higher and less frequently.</a:t>
            </a:r>
            <a:endParaRPr lang="en-US" b="1">
              <a:solidFill>
                <a:schemeClr val="bg1"/>
              </a:solidFill>
              <a:latin typeface="Arial" charset="0"/>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76200"/>
            <a:ext cx="8229600" cy="1143000"/>
          </a:xfrm>
        </p:spPr>
        <p:txBody>
          <a:bodyPr/>
          <a:lstStyle/>
          <a:p>
            <a:pPr eaLnBrk="1" hangingPunct="1">
              <a:defRPr/>
            </a:pPr>
            <a:r>
              <a:rPr lang="en-US" sz="4000" b="1" u="sng" dirty="0" smtClean="0">
                <a:effectLst>
                  <a:outerShdw blurRad="38100" dist="38100" dir="2700000" algn="tl">
                    <a:srgbClr val="000000"/>
                  </a:outerShdw>
                </a:effectLst>
                <a:latin typeface="Arial" charset="0"/>
                <a:cs typeface="+mj-cs"/>
              </a:rPr>
              <a:t>HELP!</a:t>
            </a:r>
            <a:endParaRPr lang="en-US" sz="4000" b="1" u="sng" dirty="0">
              <a:effectLst>
                <a:outerShdw blurRad="38100" dist="38100" dir="2700000" algn="tl">
                  <a:srgbClr val="000000"/>
                </a:outerShdw>
              </a:effectLst>
              <a:latin typeface="Arial" charset="0"/>
              <a:cs typeface="+mj-cs"/>
            </a:endParaRPr>
          </a:p>
        </p:txBody>
      </p:sp>
      <p:grpSp>
        <p:nvGrpSpPr>
          <p:cNvPr id="43010" name="Group 3"/>
          <p:cNvGrpSpPr>
            <a:grpSpLocks/>
          </p:cNvGrpSpPr>
          <p:nvPr/>
        </p:nvGrpSpPr>
        <p:grpSpPr bwMode="auto">
          <a:xfrm>
            <a:off x="4800600" y="5257800"/>
            <a:ext cx="4343400" cy="1600200"/>
            <a:chOff x="3024" y="3312"/>
            <a:chExt cx="2736" cy="1008"/>
          </a:xfrm>
        </p:grpSpPr>
        <p:sp>
          <p:nvSpPr>
            <p:cNvPr id="16389"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3013"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388" name="Rectangle 6"/>
          <p:cNvSpPr>
            <a:spLocks noGrp="1" noChangeArrowheads="1"/>
          </p:cNvSpPr>
          <p:nvPr>
            <p:ph type="body" idx="1"/>
          </p:nvPr>
        </p:nvSpPr>
        <p:spPr bwMode="auto">
          <a:xfrm>
            <a:off x="228600" y="1143000"/>
            <a:ext cx="8229600" cy="4525963"/>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eaLnBrk="1" hangingPunct="1">
              <a:defRPr/>
            </a:pPr>
            <a:r>
              <a:rPr lang="en-US" b="1" dirty="0" smtClean="0">
                <a:solidFill>
                  <a:schemeClr val="bg1"/>
                </a:solidFill>
                <a:latin typeface="Arial" charset="0"/>
                <a:cs typeface="+mn-cs"/>
              </a:rPr>
              <a:t>Calls can be difficult to tell apart</a:t>
            </a:r>
          </a:p>
          <a:p>
            <a:pPr eaLnBrk="1" hangingPunct="1">
              <a:defRPr/>
            </a:pPr>
            <a:r>
              <a:rPr lang="en-US" b="1" dirty="0" smtClean="0">
                <a:solidFill>
                  <a:schemeClr val="bg1"/>
                </a:solidFill>
                <a:latin typeface="Arial" charset="0"/>
                <a:cs typeface="+mn-cs"/>
              </a:rPr>
              <a:t>One clue can be where you are in the state</a:t>
            </a:r>
          </a:p>
          <a:p>
            <a:pPr lvl="1" eaLnBrk="1" hangingPunct="1">
              <a:defRPr/>
            </a:pPr>
            <a:r>
              <a:rPr lang="en-US" b="1" dirty="0" smtClean="0">
                <a:latin typeface="Arial" charset="0"/>
                <a:cs typeface="+mn-cs"/>
              </a:rPr>
              <a:t>Don’t rely on this too heavily: YOU could find a species never heard there before!</a:t>
            </a:r>
          </a:p>
          <a:p>
            <a:pPr eaLnBrk="1" hangingPunct="1">
              <a:defRPr/>
            </a:pPr>
            <a:r>
              <a:rPr lang="en-US" b="1" dirty="0" smtClean="0">
                <a:solidFill>
                  <a:schemeClr val="bg1"/>
                </a:solidFill>
                <a:latin typeface="Arial" charset="0"/>
                <a:cs typeface="+mn-cs"/>
              </a:rPr>
              <a:t>Visual verification (AFTER the survey)</a:t>
            </a:r>
          </a:p>
          <a:p>
            <a:pPr eaLnBrk="1" hangingPunct="1">
              <a:defRPr/>
            </a:pPr>
            <a:r>
              <a:rPr lang="en-US" b="1" dirty="0" smtClean="0">
                <a:solidFill>
                  <a:schemeClr val="bg1"/>
                </a:solidFill>
                <a:latin typeface="Arial" charset="0"/>
                <a:cs typeface="+mn-cs"/>
              </a:rPr>
              <a:t>Go back! Record. Ask for help.</a:t>
            </a:r>
            <a:endParaRPr lang="en-US" b="1" dirty="0">
              <a:solidFill>
                <a:schemeClr val="bg1"/>
              </a:solidFill>
              <a:latin typeface="Arial" charset="0"/>
              <a:cs typeface="+mn-cs"/>
            </a:endParaRPr>
          </a:p>
        </p:txBody>
      </p:sp>
    </p:spTree>
    <p:extLst>
      <p:ext uri="{BB962C8B-B14F-4D97-AF65-F5344CB8AC3E}">
        <p14:creationId xmlns:p14="http://schemas.microsoft.com/office/powerpoint/2010/main" val="23454282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should I sample?</a:t>
            </a:r>
            <a:endParaRPr lang="en-US" dirty="0"/>
          </a:p>
        </p:txBody>
      </p:sp>
      <p:sp>
        <p:nvSpPr>
          <p:cNvPr id="3" name="Content Placeholder 2"/>
          <p:cNvSpPr>
            <a:spLocks noGrp="1"/>
          </p:cNvSpPr>
          <p:nvPr>
            <p:ph idx="1"/>
          </p:nvPr>
        </p:nvSpPr>
        <p:spPr/>
        <p:txBody>
          <a:bodyPr/>
          <a:lstStyle/>
          <a:p>
            <a:r>
              <a:rPr lang="en-US" dirty="0" err="1" smtClean="0"/>
              <a:t>FrogWatch</a:t>
            </a:r>
            <a:r>
              <a:rPr lang="en-US" dirty="0" smtClean="0"/>
              <a:t> members have a specific protocol about time of day, but as much as as often as you can!</a:t>
            </a:r>
            <a:endParaRPr lang="en-US" dirty="0"/>
          </a:p>
        </p:txBody>
      </p:sp>
    </p:spTree>
    <p:extLst>
      <p:ext uri="{BB962C8B-B14F-4D97-AF65-F5344CB8AC3E}">
        <p14:creationId xmlns:p14="http://schemas.microsoft.com/office/powerpoint/2010/main" val="18189903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79287" y="352933"/>
            <a:ext cx="7886700" cy="1325563"/>
          </a:xfrm>
        </p:spPr>
        <p:txBody>
          <a:bodyPr/>
          <a:lstStyle/>
          <a:p>
            <a:pPr algn="l"/>
            <a:r>
              <a:rPr lang="en-US" dirty="0" smtClean="0"/>
              <a:t>Monitoring Protocol</a:t>
            </a:r>
            <a:endParaRPr lang="en-US" dirty="0"/>
          </a:p>
        </p:txBody>
      </p:sp>
      <p:sp>
        <p:nvSpPr>
          <p:cNvPr id="3" name="Content Placeholder 2"/>
          <p:cNvSpPr>
            <a:spLocks noGrp="1"/>
          </p:cNvSpPr>
          <p:nvPr>
            <p:ph idx="1"/>
          </p:nvPr>
        </p:nvSpPr>
        <p:spPr>
          <a:xfrm>
            <a:off x="779287" y="1678496"/>
            <a:ext cx="3966210" cy="4558544"/>
          </a:xfrm>
        </p:spPr>
        <p:txBody>
          <a:bodyPr>
            <a:noAutofit/>
          </a:bodyPr>
          <a:lstStyle/>
          <a:p>
            <a:pPr marL="223838" indent="-223838">
              <a:buFont typeface="Wingdings" panose="05000000000000000000" pitchFamily="2" charset="2"/>
              <a:buChar char="§"/>
            </a:pPr>
            <a:r>
              <a:rPr lang="en-US" sz="2000" dirty="0" smtClean="0">
                <a:solidFill>
                  <a:schemeClr val="bg1"/>
                </a:solidFill>
              </a:rPr>
              <a:t>Volunteer and Site Info.</a:t>
            </a:r>
          </a:p>
          <a:p>
            <a:pPr marL="406718" lvl="2" indent="-223838">
              <a:buFont typeface="Wingdings" panose="05000000000000000000" pitchFamily="2" charset="2"/>
              <a:buChar char="§"/>
            </a:pPr>
            <a:r>
              <a:rPr lang="en-US" sz="1800" dirty="0" smtClean="0">
                <a:solidFill>
                  <a:schemeClr val="bg1"/>
                </a:solidFill>
              </a:rPr>
              <a:t>Prior to monitoring</a:t>
            </a:r>
          </a:p>
          <a:p>
            <a:pPr marL="223838" indent="-223838">
              <a:buFont typeface="Wingdings" panose="05000000000000000000" pitchFamily="2" charset="2"/>
              <a:buChar char="§"/>
            </a:pPr>
            <a:r>
              <a:rPr lang="en-US" sz="2000" dirty="0" smtClean="0">
                <a:solidFill>
                  <a:schemeClr val="bg1"/>
                </a:solidFill>
              </a:rPr>
              <a:t>Begin at least 30 min after sunset</a:t>
            </a:r>
          </a:p>
          <a:p>
            <a:pPr marL="406718" lvl="2" indent="-223838">
              <a:buFont typeface="Wingdings" panose="05000000000000000000" pitchFamily="2" charset="2"/>
              <a:buChar char="§"/>
            </a:pPr>
            <a:r>
              <a:rPr lang="en-US" sz="1800" dirty="0" smtClean="0">
                <a:solidFill>
                  <a:schemeClr val="bg1"/>
                </a:solidFill>
              </a:rPr>
              <a:t>Wait 2 minutes</a:t>
            </a:r>
          </a:p>
          <a:p>
            <a:pPr marL="406718" lvl="2" indent="-223838">
              <a:buFont typeface="Wingdings" panose="05000000000000000000" pitchFamily="2" charset="2"/>
              <a:buChar char="§"/>
            </a:pPr>
            <a:r>
              <a:rPr lang="en-US" sz="1800" dirty="0">
                <a:solidFill>
                  <a:schemeClr val="bg1"/>
                </a:solidFill>
              </a:rPr>
              <a:t>Cup ear, listen 3 minutes</a:t>
            </a:r>
          </a:p>
          <a:p>
            <a:pPr marL="406718" lvl="2" indent="-223838">
              <a:buFont typeface="Wingdings" panose="05000000000000000000" pitchFamily="2" charset="2"/>
              <a:buChar char="§"/>
            </a:pPr>
            <a:r>
              <a:rPr lang="en-US" sz="1800" dirty="0" smtClean="0">
                <a:solidFill>
                  <a:schemeClr val="bg1"/>
                </a:solidFill>
              </a:rPr>
              <a:t>Start/End Time = 3 Minutes</a:t>
            </a:r>
          </a:p>
          <a:p>
            <a:pPr marL="223838" indent="-223838">
              <a:buFont typeface="Wingdings" panose="05000000000000000000" pitchFamily="2" charset="2"/>
              <a:buChar char="§"/>
            </a:pPr>
            <a:r>
              <a:rPr lang="en-US" sz="2000" dirty="0" smtClean="0">
                <a:solidFill>
                  <a:schemeClr val="bg1"/>
                </a:solidFill>
              </a:rPr>
              <a:t>Consider severe or inappropriate weather</a:t>
            </a:r>
          </a:p>
          <a:p>
            <a:pPr marL="223838" indent="-223838">
              <a:buFont typeface="Wingdings" panose="05000000000000000000" pitchFamily="2" charset="2"/>
              <a:buChar char="§"/>
            </a:pPr>
            <a:r>
              <a:rPr lang="en-US" sz="2000" dirty="0" smtClean="0">
                <a:solidFill>
                  <a:schemeClr val="bg1"/>
                </a:solidFill>
              </a:rPr>
              <a:t>Noise pollution</a:t>
            </a:r>
          </a:p>
          <a:p>
            <a:pPr marL="223838" indent="-223838">
              <a:buFont typeface="Wingdings" panose="05000000000000000000" pitchFamily="2" charset="2"/>
              <a:buChar char="§"/>
            </a:pPr>
            <a:endParaRPr lang="en-US" sz="2000" dirty="0" smtClean="0">
              <a:solidFill>
                <a:schemeClr val="bg1"/>
              </a:solidFill>
            </a:endParaRPr>
          </a:p>
          <a:p>
            <a:pPr marL="223838" indent="-223838">
              <a:buFont typeface="Wingdings" panose="05000000000000000000" pitchFamily="2" charset="2"/>
              <a:buChar char="§"/>
            </a:pPr>
            <a:endParaRPr lang="en-US" sz="2000" dirty="0" smtClean="0">
              <a:solidFill>
                <a:schemeClr val="bg1"/>
              </a:solidFill>
            </a:endParaRPr>
          </a:p>
        </p:txBody>
      </p:sp>
      <p:pic>
        <p:nvPicPr>
          <p:cNvPr id="4" name="Picture 3"/>
          <p:cNvPicPr>
            <a:picLocks noChangeAspect="1"/>
          </p:cNvPicPr>
          <p:nvPr/>
        </p:nvPicPr>
        <p:blipFill rotWithShape="1">
          <a:blip r:embed="rId3"/>
          <a:srcRect l="4235" t="3778" r="3738" b="4666"/>
          <a:stretch/>
        </p:blipFill>
        <p:spPr>
          <a:xfrm>
            <a:off x="5158406" y="1627813"/>
            <a:ext cx="3985593" cy="5220091"/>
          </a:xfrm>
          <a:prstGeom prst="rect">
            <a:avLst/>
          </a:prstGeom>
        </p:spPr>
      </p:pic>
      <p:sp>
        <p:nvSpPr>
          <p:cNvPr id="9" name="Oval 8"/>
          <p:cNvSpPr/>
          <p:nvPr/>
        </p:nvSpPr>
        <p:spPr>
          <a:xfrm>
            <a:off x="4923471" y="2190750"/>
            <a:ext cx="2403968" cy="12382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122723" y="2190750"/>
            <a:ext cx="2021276" cy="12382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s://d3ko1flomtrnml.cloudfront.net/Content/images/aeroplane/background-aeroplan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89560" y="4815796"/>
            <a:ext cx="4379119" cy="27622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0729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500"/>
                                        <p:tgtEl>
                                          <p:spTgt spid="2052"/>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par>
                                <p:cTn id="38" presetID="42" presetClass="path" presetSubtype="0" accel="50000" decel="50000" fill="hold" nodeType="withEffect">
                                  <p:stCondLst>
                                    <p:cond delay="0"/>
                                  </p:stCondLst>
                                  <p:childTnLst>
                                    <p:animMotion origin="layout" path="M 0 -3.7037E-6 L 0.95625 -0.78426 " pathEditMode="relative" rAng="0" ptsTypes="AA">
                                      <p:cBhvr>
                                        <p:cTn id="39" dur="2500" fill="hold"/>
                                        <p:tgtEl>
                                          <p:spTgt spid="2052"/>
                                        </p:tgtEl>
                                        <p:attrNameLst>
                                          <p:attrName>ppt_x</p:attrName>
                                          <p:attrName>ppt_y</p:attrName>
                                        </p:attrNameLst>
                                      </p:cBhvr>
                                      <p:rCtr x="47813" y="-39213"/>
                                    </p:animMotion>
                                  </p:childTnLst>
                                </p:cTn>
                              </p:par>
                            </p:childTnLst>
                          </p:cTn>
                        </p:par>
                        <p:par>
                          <p:cTn id="40" fill="hold">
                            <p:stCondLst>
                              <p:cond delay="2500"/>
                            </p:stCondLst>
                            <p:childTnLst>
                              <p:par>
                                <p:cTn id="41" presetID="10" presetClass="exit" presetSubtype="0" fill="hold" nodeType="afterEffect">
                                  <p:stCondLst>
                                    <p:cond delay="0"/>
                                  </p:stCondLst>
                                  <p:childTnLst>
                                    <p:animEffect transition="out" filter="fade">
                                      <p:cBhvr>
                                        <p:cTn id="42" dur="200"/>
                                        <p:tgtEl>
                                          <p:spTgt spid="2052"/>
                                        </p:tgtEl>
                                      </p:cBhvr>
                                    </p:animEffect>
                                    <p:set>
                                      <p:cBhvr>
                                        <p:cTn id="43" dur="1" fill="hold">
                                          <p:stCondLst>
                                            <p:cond delay="1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9" grpId="1" animBg="1"/>
      <p:bldP spid="10" grpId="0" animBg="1"/>
      <p:bldP spid="10"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9" y="0"/>
            <a:ext cx="8079581" cy="1658198"/>
          </a:xfrm>
        </p:spPr>
        <p:txBody>
          <a:bodyPr/>
          <a:lstStyle/>
          <a:p>
            <a:r>
              <a:rPr lang="en-US" dirty="0" smtClean="0"/>
              <a:t>Weather Information</a:t>
            </a:r>
            <a:endParaRPr lang="en-US" dirty="0"/>
          </a:p>
        </p:txBody>
      </p:sp>
      <p:pic>
        <p:nvPicPr>
          <p:cNvPr id="4" name="Picture 3"/>
          <p:cNvPicPr>
            <a:picLocks noChangeAspect="1"/>
          </p:cNvPicPr>
          <p:nvPr/>
        </p:nvPicPr>
        <p:blipFill rotWithShape="1">
          <a:blip r:embed="rId3"/>
          <a:srcRect l="4235" t="31285" r="3738" b="30409"/>
          <a:stretch/>
        </p:blipFill>
        <p:spPr>
          <a:xfrm>
            <a:off x="892343" y="1812750"/>
            <a:ext cx="7024437" cy="5045250"/>
          </a:xfrm>
          <a:prstGeom prst="rect">
            <a:avLst/>
          </a:prstGeom>
        </p:spPr>
      </p:pic>
      <p:sp>
        <p:nvSpPr>
          <p:cNvPr id="5" name="Oval 4"/>
          <p:cNvSpPr/>
          <p:nvPr/>
        </p:nvSpPr>
        <p:spPr>
          <a:xfrm>
            <a:off x="3392905" y="1902597"/>
            <a:ext cx="2549468" cy="6801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86171" y="2292293"/>
            <a:ext cx="2830609" cy="34608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60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8939"/>
            <a:ext cx="7886700" cy="1325563"/>
          </a:xfrm>
        </p:spPr>
        <p:txBody>
          <a:bodyPr/>
          <a:lstStyle/>
          <a:p>
            <a:r>
              <a:rPr lang="en-US" dirty="0" smtClean="0"/>
              <a:t>Call Observations</a:t>
            </a:r>
            <a:endParaRPr lang="en-US" dirty="0"/>
          </a:p>
        </p:txBody>
      </p:sp>
      <p:sp>
        <p:nvSpPr>
          <p:cNvPr id="3" name="Content Placeholder 2"/>
          <p:cNvSpPr>
            <a:spLocks noGrp="1"/>
          </p:cNvSpPr>
          <p:nvPr>
            <p:ph idx="1"/>
          </p:nvPr>
        </p:nvSpPr>
        <p:spPr>
          <a:xfrm>
            <a:off x="628650" y="1752600"/>
            <a:ext cx="7886700" cy="4351338"/>
          </a:xfrm>
        </p:spPr>
        <p:txBody>
          <a:bodyPr>
            <a:normAutofit/>
          </a:bodyPr>
          <a:lstStyle/>
          <a:p>
            <a:pPr marL="223838" indent="-223838">
              <a:buFont typeface="Wingdings" panose="05000000000000000000" pitchFamily="2" charset="2"/>
              <a:buChar char="§"/>
            </a:pPr>
            <a:r>
              <a:rPr lang="en-US" sz="2800" dirty="0" smtClean="0"/>
              <a:t>Wait 2 minutes </a:t>
            </a:r>
          </a:p>
          <a:p>
            <a:pPr marL="223838" indent="-223838">
              <a:buFont typeface="Wingdings" panose="05000000000000000000" pitchFamily="2" charset="2"/>
              <a:buChar char="§"/>
            </a:pPr>
            <a:r>
              <a:rPr lang="en-US" sz="2800" dirty="0" smtClean="0"/>
              <a:t>Listen for 3 minutes</a:t>
            </a:r>
            <a:endParaRPr lang="en-US" sz="2800" dirty="0"/>
          </a:p>
        </p:txBody>
      </p:sp>
      <p:pic>
        <p:nvPicPr>
          <p:cNvPr id="4" name="Picture 3"/>
          <p:cNvPicPr>
            <a:picLocks noChangeAspect="1"/>
          </p:cNvPicPr>
          <p:nvPr/>
        </p:nvPicPr>
        <p:blipFill rotWithShape="1">
          <a:blip r:embed="rId2"/>
          <a:srcRect t="72329"/>
          <a:stretch/>
        </p:blipFill>
        <p:spPr>
          <a:xfrm>
            <a:off x="818148" y="3013551"/>
            <a:ext cx="8052799" cy="3826193"/>
          </a:xfrm>
          <a:prstGeom prst="rect">
            <a:avLst/>
          </a:prstGeom>
        </p:spPr>
      </p:pic>
      <p:sp>
        <p:nvSpPr>
          <p:cNvPr id="5" name="Oval 4"/>
          <p:cNvSpPr/>
          <p:nvPr/>
        </p:nvSpPr>
        <p:spPr>
          <a:xfrm>
            <a:off x="6448926" y="3013550"/>
            <a:ext cx="2422020" cy="3826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84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3200400" cy="3166872"/>
          </a:xfrm>
        </p:spPr>
        <p:txBody>
          <a:bodyPr/>
          <a:lstStyle/>
          <a:p>
            <a:r>
              <a:rPr lang="en-US" sz="2400" dirty="0" smtClean="0"/>
              <a:t>33% of amphibian species threatened with extinction (Stuart et al. 2004)</a:t>
            </a:r>
          </a:p>
          <a:p>
            <a:r>
              <a:rPr lang="en-US" sz="2400" dirty="0" smtClean="0"/>
              <a:t>More than any other vertebrate taxon</a:t>
            </a:r>
            <a:endParaRPr lang="en-US" sz="2400" dirty="0"/>
          </a:p>
        </p:txBody>
      </p:sp>
      <p:sp>
        <p:nvSpPr>
          <p:cNvPr id="3" name="Title 2"/>
          <p:cNvSpPr>
            <a:spLocks noGrp="1"/>
          </p:cNvSpPr>
          <p:nvPr>
            <p:ph type="title"/>
          </p:nvPr>
        </p:nvSpPr>
        <p:spPr/>
        <p:txBody>
          <a:bodyPr/>
          <a:lstStyle/>
          <a:p>
            <a:pPr eaLnBrk="1" fontAlgn="auto" hangingPunct="1">
              <a:spcAft>
                <a:spcPts val="0"/>
              </a:spcAft>
              <a:defRPr/>
            </a:pPr>
            <a:r>
              <a:rPr smtClean="0"/>
              <a:t>Amphibian Declines</a:t>
            </a:r>
            <a:endParaRPr lang="en-US" dirty="0"/>
          </a:p>
        </p:txBody>
      </p:sp>
      <p:pic>
        <p:nvPicPr>
          <p:cNvPr id="9220" name="Picture 4" descr="declines"/>
          <p:cNvPicPr>
            <a:picLocks noChangeAspect="1" noChangeArrowheads="1"/>
          </p:cNvPicPr>
          <p:nvPr/>
        </p:nvPicPr>
        <p:blipFill>
          <a:blip r:embed="rId3" cstate="print"/>
          <a:srcRect/>
          <a:stretch>
            <a:fillRect/>
          </a:stretch>
        </p:blipFill>
        <p:spPr bwMode="auto">
          <a:xfrm>
            <a:off x="4127817" y="1524000"/>
            <a:ext cx="5016670" cy="4800600"/>
          </a:xfrm>
          <a:prstGeom prst="rect">
            <a:avLst/>
          </a:prstGeom>
          <a:noFill/>
          <a:ln w="9525">
            <a:noFill/>
            <a:miter lim="800000"/>
            <a:headEnd/>
            <a:tailEnd/>
          </a:ln>
        </p:spPr>
      </p:pic>
      <p:sp>
        <p:nvSpPr>
          <p:cNvPr id="9221" name="Text Box 7"/>
          <p:cNvSpPr txBox="1">
            <a:spLocks noChangeArrowheads="1"/>
          </p:cNvSpPr>
          <p:nvPr/>
        </p:nvSpPr>
        <p:spPr bwMode="auto">
          <a:xfrm>
            <a:off x="6334548" y="6378101"/>
            <a:ext cx="1582738" cy="304800"/>
          </a:xfrm>
          <a:prstGeom prst="rect">
            <a:avLst/>
          </a:prstGeom>
          <a:noFill/>
          <a:ln w="9525" algn="ctr">
            <a:noFill/>
            <a:miter lim="800000"/>
            <a:headEnd/>
            <a:tailEnd/>
          </a:ln>
        </p:spPr>
        <p:txBody>
          <a:bodyPr wrap="none">
            <a:spAutoFit/>
          </a:bodyPr>
          <a:lstStyle/>
          <a:p>
            <a:pPr marL="342900" indent="-342900"/>
            <a:r>
              <a:rPr lang="en-US" sz="1400" dirty="0"/>
              <a:t>Stuart et al., 2004</a:t>
            </a:r>
          </a:p>
        </p:txBody>
      </p:sp>
    </p:spTree>
    <p:extLst>
      <p:ext uri="{BB962C8B-B14F-4D97-AF65-F5344CB8AC3E}">
        <p14:creationId xmlns:p14="http://schemas.microsoft.com/office/powerpoint/2010/main" val="333388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3"/>
          <p:cNvGrpSpPr>
            <a:grpSpLocks/>
          </p:cNvGrpSpPr>
          <p:nvPr/>
        </p:nvGrpSpPr>
        <p:grpSpPr bwMode="auto">
          <a:xfrm>
            <a:off x="4800600" y="5257800"/>
            <a:ext cx="4343400" cy="1600200"/>
            <a:chOff x="3024" y="3312"/>
            <a:chExt cx="2736" cy="1008"/>
          </a:xfrm>
        </p:grpSpPr>
        <p:sp>
          <p:nvSpPr>
            <p:cNvPr id="18672"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7344"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435" name="Rectangle 23"/>
          <p:cNvSpPr>
            <a:spLocks noChangeArrowheads="1"/>
          </p:cNvSpPr>
          <p:nvPr/>
        </p:nvSpPr>
        <p:spPr bwMode="auto">
          <a:xfrm>
            <a:off x="0" y="1968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18436" name="Rectangle 34"/>
          <p:cNvSpPr>
            <a:spLocks noChangeArrowheads="1"/>
          </p:cNvSpPr>
          <p:nvPr/>
        </p:nvSpPr>
        <p:spPr bwMode="auto">
          <a:xfrm>
            <a:off x="0" y="1968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graphicFrame>
        <p:nvGraphicFramePr>
          <p:cNvPr id="299290" name="Group 282"/>
          <p:cNvGraphicFramePr>
            <a:graphicFrameLocks noGrp="1"/>
          </p:cNvGraphicFramePr>
          <p:nvPr/>
        </p:nvGraphicFramePr>
        <p:xfrm>
          <a:off x="7392988" y="714375"/>
          <a:ext cx="317500" cy="517818"/>
        </p:xfrm>
        <a:graphic>
          <a:graphicData uri="http://schemas.openxmlformats.org/drawingml/2006/table">
            <a:tbl>
              <a:tblPr/>
              <a:tblGrid>
                <a:gridCol w="317500"/>
              </a:tblGrid>
              <a:tr h="5175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marT="45549" marB="45549" anchor="b" horzOverflow="overflow">
                    <a:lnL cap="flat">
                      <a:noFill/>
                    </a:lnL>
                    <a:lnR cap="flat">
                      <a:noFill/>
                    </a:lnR>
                    <a:lnT cap="flat">
                      <a:noFill/>
                    </a:lnT>
                    <a:lnB cap="flat">
                      <a:noFill/>
                    </a:lnB>
                    <a:lnTlToBr>
                      <a:noFill/>
                    </a:lnTlToBr>
                    <a:lnBlToTr>
                      <a:noFill/>
                    </a:lnBlToTr>
                    <a:noFill/>
                  </a:tcPr>
                </a:tc>
              </a:tr>
            </a:tbl>
          </a:graphicData>
        </a:graphic>
      </p:graphicFrame>
      <p:sp>
        <p:nvSpPr>
          <p:cNvPr id="99330" name="Rectangle 2"/>
          <p:cNvSpPr>
            <a:spLocks noChangeArrowheads="1"/>
          </p:cNvSpPr>
          <p:nvPr/>
        </p:nvSpPr>
        <p:spPr bwMode="auto">
          <a:xfrm>
            <a:off x="0" y="7620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defRPr/>
            </a:pPr>
            <a:r>
              <a:rPr lang="en-US" sz="4000" b="1" u="sng">
                <a:solidFill>
                  <a:schemeClr val="bg1"/>
                </a:solidFill>
                <a:effectLst>
                  <a:outerShdw blurRad="38100" dist="38100" dir="2700000" algn="tl">
                    <a:srgbClr val="000000"/>
                  </a:outerShdw>
                </a:effectLst>
                <a:cs typeface="+mn-cs"/>
              </a:rPr>
              <a:t>Calling Phenology for SD Species</a:t>
            </a:r>
          </a:p>
        </p:txBody>
      </p:sp>
      <p:graphicFrame>
        <p:nvGraphicFramePr>
          <p:cNvPr id="5" name="Table 4"/>
          <p:cNvGraphicFramePr>
            <a:graphicFrameLocks noGrp="1"/>
          </p:cNvGraphicFramePr>
          <p:nvPr>
            <p:extLst>
              <p:ext uri="{D42A27DB-BD31-4B8C-83A1-F6EECF244321}">
                <p14:modId xmlns:p14="http://schemas.microsoft.com/office/powerpoint/2010/main" val="1421949996"/>
              </p:ext>
            </p:extLst>
          </p:nvPr>
        </p:nvGraphicFramePr>
        <p:xfrm>
          <a:off x="469900" y="1143000"/>
          <a:ext cx="8216900" cy="2295525"/>
        </p:xfrm>
        <a:graphic>
          <a:graphicData uri="http://schemas.openxmlformats.org/drawingml/2006/table">
            <a:tbl>
              <a:tblPr/>
              <a:tblGrid>
                <a:gridCol w="2400300"/>
                <a:gridCol w="2006600"/>
                <a:gridCol w="317500"/>
                <a:gridCol w="317500"/>
                <a:gridCol w="317500"/>
                <a:gridCol w="317500"/>
                <a:gridCol w="317500"/>
                <a:gridCol w="317500"/>
                <a:gridCol w="317500"/>
                <a:gridCol w="317500"/>
                <a:gridCol w="317500"/>
                <a:gridCol w="317500"/>
                <a:gridCol w="317500"/>
                <a:gridCol w="317500"/>
              </a:tblGrid>
              <a:tr h="1714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Common Name</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Scientific Name</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Jan</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Feb</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53CAEB"/>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Mar</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53CAEB"/>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Apr</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53CAEB"/>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May</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53CAEB"/>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Jun</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53CAEB"/>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Jul</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53CAEB"/>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Aug</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38100" cap="flat" cmpd="sng" algn="ctr">
                      <a:solidFill>
                        <a:srgbClr val="53CAEB"/>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Sep</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Oct</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Nov</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Dec</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E86A56"/>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Gotham Medium" charset="0"/>
                          <a:ea typeface="ＭＳ Ｐゴシック" charset="0"/>
                        </a:rPr>
                        <a:t>Boreal Chorus Frog</a:t>
                      </a:r>
                      <a:endParaRPr kumimoji="0" lang="en-US" sz="1000" b="0" i="0" u="none" strike="noStrike" cap="none" normalizeH="0" baseline="0" dirty="0">
                        <a:ln>
                          <a:noFill/>
                        </a:ln>
                        <a:solidFill>
                          <a:srgbClr val="000000"/>
                        </a:solidFill>
                        <a:effectLst/>
                        <a:latin typeface="Gotham Medium" charset="0"/>
                        <a:ea typeface="ＭＳ Ｐゴシック" charset="0"/>
                      </a:endParaRP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dirty="0" err="1">
                          <a:ln>
                            <a:noFill/>
                          </a:ln>
                          <a:solidFill>
                            <a:srgbClr val="000000"/>
                          </a:solidFill>
                          <a:effectLst/>
                          <a:latin typeface="Gotham Medium" charset="0"/>
                          <a:ea typeface="ＭＳ Ｐゴシック" charset="0"/>
                        </a:rPr>
                        <a:t>Pseudacris</a:t>
                      </a:r>
                      <a:r>
                        <a:rPr kumimoji="0" lang="en-US" sz="1000" b="0" i="1" u="none" strike="noStrike" cap="none" normalizeH="0" baseline="0" dirty="0">
                          <a:ln>
                            <a:noFill/>
                          </a:ln>
                          <a:solidFill>
                            <a:srgbClr val="000000"/>
                          </a:solidFill>
                          <a:effectLst/>
                          <a:latin typeface="Gotham Medium" charset="0"/>
                          <a:ea typeface="ＭＳ Ｐゴシック" charset="0"/>
                        </a:rPr>
                        <a:t> </a:t>
                      </a:r>
                      <a:r>
                        <a:rPr kumimoji="0" lang="en-US" sz="1000" b="0" i="1" u="none" strike="noStrike" cap="none" normalizeH="0" baseline="0" dirty="0" err="1" smtClean="0">
                          <a:ln>
                            <a:noFill/>
                          </a:ln>
                          <a:solidFill>
                            <a:srgbClr val="000000"/>
                          </a:solidFill>
                          <a:effectLst/>
                          <a:latin typeface="Gotham Medium" charset="0"/>
                          <a:ea typeface="ＭＳ Ｐゴシック" charset="0"/>
                        </a:rPr>
                        <a:t>maculata</a:t>
                      </a:r>
                      <a:endParaRPr kumimoji="0" lang="en-US" sz="1000" b="0" i="1" u="none" strike="noStrike" cap="none" normalizeH="0" baseline="0" dirty="0">
                        <a:ln>
                          <a:noFill/>
                        </a:ln>
                        <a:solidFill>
                          <a:srgbClr val="000000"/>
                        </a:solidFill>
                        <a:effectLst/>
                        <a:latin typeface="Gotham Medium" charset="0"/>
                        <a:ea typeface="ＭＳ Ｐゴシック" charset="0"/>
                      </a:endParaRP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chemeClr val="bg1"/>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chemeClr val="bg1"/>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Wood Frog</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Lithobates sylvaticus</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Northern Leopard Frog</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Lithobates pipiens</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Plains Leopard Frog</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Lithobates blairi</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American Toad</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Anaxyrus americanus</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Woodhouse</a:t>
                      </a:r>
                      <a:r>
                        <a:rPr kumimoji="0" lang="ja-JP" altLang="en-US" sz="1000" b="0" i="0" u="none" strike="noStrike" cap="none" normalizeH="0" baseline="0">
                          <a:ln>
                            <a:noFill/>
                          </a:ln>
                          <a:solidFill>
                            <a:srgbClr val="000000"/>
                          </a:solidFill>
                          <a:effectLst/>
                          <a:latin typeface="Gotham Medium" charset="0"/>
                          <a:ea typeface="ＭＳ Ｐゴシック" charset="0"/>
                        </a:rPr>
                        <a:t>’</a:t>
                      </a:r>
                      <a:r>
                        <a:rPr kumimoji="0" lang="en-US" sz="1000" b="0" i="0" u="none" strike="noStrike" cap="none" normalizeH="0" baseline="0">
                          <a:ln>
                            <a:noFill/>
                          </a:ln>
                          <a:solidFill>
                            <a:srgbClr val="000000"/>
                          </a:solidFill>
                          <a:effectLst/>
                          <a:latin typeface="Gotham Medium" charset="0"/>
                          <a:ea typeface="ＭＳ Ｐゴシック" charset="0"/>
                        </a:rPr>
                        <a:t>s Toad </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Anaxyrus woodhousi</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Great Plains Toad</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Anaxyrus cognatus</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Canadian Toad</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Anaxyrus hemiophrys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714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Eastern Gray Treefrog</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Hyla veriscolor</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Cope</a:t>
                      </a:r>
                      <a:r>
                        <a:rPr kumimoji="0" lang="ja-JP" altLang="en-US" sz="1000" b="0" i="0" u="none" strike="noStrike" cap="none" normalizeH="0" baseline="0">
                          <a:ln>
                            <a:noFill/>
                          </a:ln>
                          <a:solidFill>
                            <a:srgbClr val="000000"/>
                          </a:solidFill>
                          <a:effectLst/>
                          <a:latin typeface="Gotham Medium" charset="0"/>
                          <a:ea typeface="ＭＳ Ｐゴシック" charset="0"/>
                        </a:rPr>
                        <a:t>’</a:t>
                      </a:r>
                      <a:r>
                        <a:rPr kumimoji="0" lang="en-US" sz="1000" b="0" i="0" u="none" strike="noStrike" cap="none" normalizeH="0" baseline="0">
                          <a:ln>
                            <a:noFill/>
                          </a:ln>
                          <a:solidFill>
                            <a:srgbClr val="000000"/>
                          </a:solidFill>
                          <a:effectLst/>
                          <a:latin typeface="Gotham Medium" charset="0"/>
                          <a:ea typeface="ＭＳ Ｐゴシック" charset="0"/>
                        </a:rPr>
                        <a:t>s Gray Treefrog</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Hyla chrysoscelis</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Plains Spadefoot</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Spea bombifrons</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American Bullfrog</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Lithobates catesbianus</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76B9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1714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Gotham Medium" charset="0"/>
                          <a:ea typeface="ＭＳ Ｐゴシック" charset="0"/>
                        </a:rPr>
                        <a:t>Northern (Blanchard's) Cricket Frog</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Acris crepitans blanchardi</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1270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53CAEB"/>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53CAEB"/>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53CAEB"/>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53CAEB"/>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53CAEB"/>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53CAEB"/>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38100" cap="flat" cmpd="sng" algn="ctr">
                      <a:solidFill>
                        <a:srgbClr val="53CAEB"/>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53CAEB"/>
                      </a:solidFill>
                      <a:prstDash val="solid"/>
                      <a:round/>
                      <a:headEnd type="none" w="med" len="med"/>
                      <a:tailEnd type="none" w="med" len="med"/>
                    </a:lnB>
                    <a:lnTlToBr>
                      <a:noFill/>
                    </a:lnTlToBr>
                    <a:lnBlToTr>
                      <a:noFill/>
                    </a:lnBlToTr>
                    <a:solidFill>
                      <a:srgbClr val="91867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38100" cap="flat" cmpd="sng" algn="ctr">
                      <a:solidFill>
                        <a:srgbClr val="53CAE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Gotham Medium" charset="0"/>
                          <a:ea typeface="ＭＳ Ｐゴシック" charset="0"/>
                        </a:rPr>
                        <a:t> </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7342" name="TextBox 13"/>
          <p:cNvSpPr txBox="1">
            <a:spLocks noChangeArrowheads="1"/>
          </p:cNvSpPr>
          <p:nvPr/>
        </p:nvSpPr>
        <p:spPr bwMode="auto">
          <a:xfrm>
            <a:off x="533400" y="3886200"/>
            <a:ext cx="8077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b="1">
                <a:solidFill>
                  <a:schemeClr val="bg1"/>
                </a:solidFill>
              </a:rPr>
              <a:t>Sources: </a:t>
            </a:r>
          </a:p>
          <a:p>
            <a:pPr eaLnBrk="1" hangingPunct="1"/>
            <a:r>
              <a:rPr lang="en-US">
                <a:solidFill>
                  <a:schemeClr val="bg1"/>
                </a:solidFill>
              </a:rPr>
              <a:t>      A Field Guide to South Dakota Amphibians (pub. 1999) - </a:t>
            </a:r>
            <a:r>
              <a:rPr lang="en-US">
                <a:solidFill>
                  <a:srgbClr val="76B900"/>
                </a:solidFill>
              </a:rPr>
              <a:t>Green</a:t>
            </a:r>
            <a:endParaRPr lang="en-US">
              <a:solidFill>
                <a:schemeClr val="bg1"/>
              </a:solidFill>
            </a:endParaRPr>
          </a:p>
          <a:p>
            <a:pPr eaLnBrk="1" hangingPunct="1"/>
            <a:r>
              <a:rPr lang="en-US">
                <a:solidFill>
                  <a:schemeClr val="bg1"/>
                </a:solidFill>
              </a:rPr>
              <a:t>      Kansas Herpetological Atlas - </a:t>
            </a:r>
            <a:r>
              <a:rPr lang="en-US">
                <a:solidFill>
                  <a:srgbClr val="91867C"/>
                </a:solidFill>
              </a:rPr>
              <a:t>Gray</a:t>
            </a:r>
            <a:endParaRPr lang="en-US">
              <a:solidFill>
                <a:schemeClr val="bg1"/>
              </a:solidFill>
            </a:endParaRPr>
          </a:p>
          <a:p>
            <a:pPr eaLnBrk="1" hangingPunct="1"/>
            <a:r>
              <a:rPr lang="en-US">
                <a:solidFill>
                  <a:schemeClr val="bg1"/>
                </a:solidFill>
              </a:rPr>
              <a:t>      Kansas Amphibian Monitoring Program - </a:t>
            </a:r>
            <a:r>
              <a:rPr lang="en-US">
                <a:solidFill>
                  <a:srgbClr val="91867C"/>
                </a:solidFill>
              </a:rPr>
              <a:t>Gray</a:t>
            </a:r>
            <a:endParaRPr lang="en-US">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76200"/>
            <a:ext cx="8229600" cy="1143000"/>
          </a:xfrm>
        </p:spPr>
        <p:txBody>
          <a:bodyPr/>
          <a:lstStyle/>
          <a:p>
            <a:pPr eaLnBrk="1" hangingPunct="1">
              <a:defRPr/>
            </a:pPr>
            <a:r>
              <a:rPr lang="en-US" sz="4800" b="1" u="sng" dirty="0" err="1" smtClean="0">
                <a:effectLst>
                  <a:outerShdw blurRad="38100" dist="38100" dir="2700000" algn="tl">
                    <a:srgbClr val="000000"/>
                  </a:outerShdw>
                </a:effectLst>
                <a:latin typeface="Arial" charset="0"/>
                <a:cs typeface="+mj-cs"/>
              </a:rPr>
              <a:t>Ranid</a:t>
            </a:r>
            <a:r>
              <a:rPr lang="en-US" sz="4800" b="1" u="sng" dirty="0" smtClean="0">
                <a:effectLst>
                  <a:outerShdw blurRad="38100" dist="38100" dir="2700000" algn="tl">
                    <a:srgbClr val="000000"/>
                  </a:outerShdw>
                </a:effectLst>
                <a:latin typeface="Arial" charset="0"/>
                <a:cs typeface="+mj-cs"/>
              </a:rPr>
              <a:t> and </a:t>
            </a:r>
            <a:r>
              <a:rPr lang="en-US" sz="4800" b="1" u="sng" dirty="0" err="1" smtClean="0">
                <a:effectLst>
                  <a:outerShdw blurRad="38100" dist="38100" dir="2700000" algn="tl">
                    <a:srgbClr val="000000"/>
                  </a:outerShdw>
                </a:effectLst>
                <a:latin typeface="Arial" charset="0"/>
                <a:cs typeface="+mj-cs"/>
              </a:rPr>
              <a:t>Hylid</a:t>
            </a:r>
            <a:r>
              <a:rPr lang="en-US" sz="4800" b="1" u="sng" dirty="0" smtClean="0">
                <a:effectLst>
                  <a:outerShdw blurRad="38100" dist="38100" dir="2700000" algn="tl">
                    <a:srgbClr val="000000"/>
                  </a:outerShdw>
                </a:effectLst>
                <a:latin typeface="Arial" charset="0"/>
                <a:cs typeface="+mj-cs"/>
              </a:rPr>
              <a:t> Revamp</a:t>
            </a:r>
            <a:endParaRPr lang="en-US" sz="4800" b="1" u="sng" dirty="0">
              <a:effectLst>
                <a:outerShdw blurRad="38100" dist="38100" dir="2700000" algn="tl">
                  <a:srgbClr val="000000"/>
                </a:outerShdw>
              </a:effectLst>
              <a:latin typeface="Arial" charset="0"/>
              <a:cs typeface="+mj-cs"/>
            </a:endParaRPr>
          </a:p>
        </p:txBody>
      </p:sp>
      <p:sp>
        <p:nvSpPr>
          <p:cNvPr id="106498" name="AutoShape 3"/>
          <p:cNvSpPr>
            <a:spLocks noGrp="1" noChangeAspect="1" noChangeArrowheads="1"/>
          </p:cNvSpPr>
          <p:nvPr>
            <p:ph type="body" idx="1"/>
          </p:nvPr>
        </p:nvSpPr>
        <p:spPr bwMode="auto">
          <a:xfrm>
            <a:off x="-76200" y="1447800"/>
            <a:ext cx="4456113" cy="3352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sz="2800" dirty="0">
                <a:solidFill>
                  <a:schemeClr val="bg1"/>
                </a:solidFill>
                <a:latin typeface="Arial" charset="0"/>
              </a:rPr>
              <a:t>	</a:t>
            </a:r>
            <a:r>
              <a:rPr lang="en-US" sz="2800" b="1" dirty="0" smtClean="0">
                <a:solidFill>
                  <a:schemeClr val="bg1"/>
                </a:solidFill>
                <a:latin typeface="Arial" charset="0"/>
              </a:rPr>
              <a:t>Remember your clues</a:t>
            </a:r>
            <a:endParaRPr lang="en-US" sz="2800" dirty="0">
              <a:solidFill>
                <a:schemeClr val="bg1"/>
              </a:solidFill>
              <a:latin typeface="Arial" charset="0"/>
            </a:endParaRPr>
          </a:p>
          <a:p>
            <a:pPr eaLnBrk="1" hangingPunct="1">
              <a:lnSpc>
                <a:spcPct val="80000"/>
              </a:lnSpc>
              <a:buFontTx/>
              <a:buNone/>
            </a:pPr>
            <a:endParaRPr lang="en-US" sz="2800" dirty="0">
              <a:solidFill>
                <a:schemeClr val="bg1"/>
              </a:solidFill>
              <a:latin typeface="Arial" charset="0"/>
            </a:endParaRPr>
          </a:p>
        </p:txBody>
      </p:sp>
      <p:grpSp>
        <p:nvGrpSpPr>
          <p:cNvPr id="106499" name="Group 4"/>
          <p:cNvGrpSpPr>
            <a:grpSpLocks/>
          </p:cNvGrpSpPr>
          <p:nvPr/>
        </p:nvGrpSpPr>
        <p:grpSpPr bwMode="auto">
          <a:xfrm>
            <a:off x="4800600" y="5257800"/>
            <a:ext cx="4343400" cy="1600200"/>
            <a:chOff x="3024" y="3312"/>
            <a:chExt cx="2736" cy="1008"/>
          </a:xfrm>
        </p:grpSpPr>
        <p:sp>
          <p:nvSpPr>
            <p:cNvPr id="58375"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6503" name="Picture 6"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 name="Picture 10" descr="196180_10100137311129253_6239784_51990781_2673540_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67200" y="1981200"/>
            <a:ext cx="46863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9771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4572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Bufonidae: True Toads (4)</a:t>
            </a:r>
          </a:p>
        </p:txBody>
      </p:sp>
      <p:grpSp>
        <p:nvGrpSpPr>
          <p:cNvPr id="63490" name="Group 3"/>
          <p:cNvGrpSpPr>
            <a:grpSpLocks/>
          </p:cNvGrpSpPr>
          <p:nvPr/>
        </p:nvGrpSpPr>
        <p:grpSpPr bwMode="auto">
          <a:xfrm>
            <a:off x="4800600" y="5257800"/>
            <a:ext cx="4343400" cy="1600200"/>
            <a:chOff x="3024" y="3312"/>
            <a:chExt cx="2736" cy="1008"/>
          </a:xfrm>
        </p:grpSpPr>
        <p:sp>
          <p:nvSpPr>
            <p:cNvPr id="26631"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3495"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6628" name="Text Box 6"/>
          <p:cNvSpPr txBox="1">
            <a:spLocks noChangeArrowheads="1"/>
          </p:cNvSpPr>
          <p:nvPr/>
        </p:nvSpPr>
        <p:spPr bwMode="auto">
          <a:xfrm>
            <a:off x="4648200" y="1300163"/>
            <a:ext cx="411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US" sz="2400" b="1" u="sng" smtClean="0">
                <a:solidFill>
                  <a:srgbClr val="76B900"/>
                </a:solidFill>
                <a:cs typeface="+mn-cs"/>
              </a:rPr>
              <a:t>Species List</a:t>
            </a:r>
            <a:endParaRPr lang="en-US" sz="2400" b="1" smtClean="0">
              <a:solidFill>
                <a:srgbClr val="76B900"/>
              </a:solidFill>
              <a:cs typeface="+mn-cs"/>
            </a:endParaRPr>
          </a:p>
        </p:txBody>
      </p:sp>
      <p:sp>
        <p:nvSpPr>
          <p:cNvPr id="26629" name="Text Box 8"/>
          <p:cNvSpPr txBox="1">
            <a:spLocks noChangeArrowheads="1"/>
          </p:cNvSpPr>
          <p:nvPr/>
        </p:nvSpPr>
        <p:spPr bwMode="auto">
          <a:xfrm>
            <a:off x="457200" y="1295400"/>
            <a:ext cx="3581400" cy="3835400"/>
          </a:xfrm>
          <a:prstGeom prst="rect">
            <a:avLst/>
          </a:prstGeom>
          <a:noFill/>
          <a:ln w="254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3550" indent="-463550"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US" sz="2400" b="1" u="sng" smtClean="0">
                <a:solidFill>
                  <a:srgbClr val="76B900"/>
                </a:solidFill>
                <a:cs typeface="+mn-cs"/>
              </a:rPr>
              <a:t>Shared Features</a:t>
            </a:r>
          </a:p>
          <a:p>
            <a:pPr eaLnBrk="1" hangingPunct="1">
              <a:spcBef>
                <a:spcPct val="50000"/>
              </a:spcBef>
              <a:buFontTx/>
              <a:buChar char="•"/>
              <a:defRPr/>
            </a:pPr>
            <a:r>
              <a:rPr lang="en-US" sz="2200" smtClean="0">
                <a:solidFill>
                  <a:schemeClr val="bg1"/>
                </a:solidFill>
                <a:cs typeface="+mn-cs"/>
              </a:rPr>
              <a:t>Relatively thick, dry, warty skin</a:t>
            </a:r>
          </a:p>
          <a:p>
            <a:pPr eaLnBrk="1" hangingPunct="1">
              <a:spcBef>
                <a:spcPct val="50000"/>
              </a:spcBef>
              <a:buFontTx/>
              <a:buChar char="•"/>
              <a:defRPr/>
            </a:pPr>
            <a:r>
              <a:rPr lang="en-US" sz="2200" smtClean="0">
                <a:solidFill>
                  <a:schemeClr val="bg1"/>
                </a:solidFill>
                <a:cs typeface="+mn-cs"/>
              </a:rPr>
              <a:t>Enlarged (paratoid) glands at the shoulder region</a:t>
            </a:r>
          </a:p>
          <a:p>
            <a:pPr eaLnBrk="1" hangingPunct="1">
              <a:spcBef>
                <a:spcPct val="50000"/>
              </a:spcBef>
              <a:buFontTx/>
              <a:buChar char="•"/>
              <a:defRPr/>
            </a:pPr>
            <a:r>
              <a:rPr lang="en-US" sz="2200" smtClean="0">
                <a:solidFill>
                  <a:schemeClr val="bg1"/>
                </a:solidFill>
                <a:cs typeface="+mn-cs"/>
              </a:rPr>
              <a:t>Stout-bodied and move in short hops</a:t>
            </a:r>
          </a:p>
          <a:p>
            <a:pPr eaLnBrk="1" hangingPunct="1">
              <a:spcBef>
                <a:spcPct val="50000"/>
              </a:spcBef>
              <a:buFontTx/>
              <a:buChar char="•"/>
              <a:defRPr/>
            </a:pPr>
            <a:r>
              <a:rPr lang="en-US" sz="2200" smtClean="0">
                <a:solidFill>
                  <a:schemeClr val="bg1"/>
                </a:solidFill>
                <a:cs typeface="+mn-cs"/>
              </a:rPr>
              <a:t>Ground-dwelling</a:t>
            </a:r>
          </a:p>
        </p:txBody>
      </p:sp>
      <p:sp>
        <p:nvSpPr>
          <p:cNvPr id="63493" name="Rectangle 2"/>
          <p:cNvSpPr>
            <a:spLocks noChangeArrowheads="1"/>
          </p:cNvSpPr>
          <p:nvPr/>
        </p:nvSpPr>
        <p:spPr bwMode="auto">
          <a:xfrm>
            <a:off x="4724400" y="1752600"/>
            <a:ext cx="3962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b="1" dirty="0">
                <a:solidFill>
                  <a:schemeClr val="bg1"/>
                </a:solidFill>
              </a:rPr>
              <a:t>American Toad</a:t>
            </a:r>
          </a:p>
          <a:p>
            <a:r>
              <a:rPr lang="en-US" sz="2400" b="1" dirty="0" smtClean="0">
                <a:solidFill>
                  <a:schemeClr val="bg1"/>
                </a:solidFill>
              </a:rPr>
              <a:t>Dakota (Canadian) </a:t>
            </a:r>
            <a:r>
              <a:rPr lang="en-US" sz="2400" b="1" dirty="0">
                <a:solidFill>
                  <a:schemeClr val="bg1"/>
                </a:solidFill>
              </a:rPr>
              <a:t>Toad</a:t>
            </a:r>
            <a:br>
              <a:rPr lang="en-US" sz="2400" b="1" dirty="0">
                <a:solidFill>
                  <a:schemeClr val="bg1"/>
                </a:solidFill>
              </a:rPr>
            </a:br>
            <a:r>
              <a:rPr lang="en-US" sz="2400" b="1" dirty="0">
                <a:solidFill>
                  <a:schemeClr val="bg1"/>
                </a:solidFill>
              </a:rPr>
              <a:t>Woodhouse</a:t>
            </a:r>
            <a:r>
              <a:rPr lang="ja-JP" altLang="en-US" sz="2400" b="1" dirty="0">
                <a:solidFill>
                  <a:schemeClr val="bg1"/>
                </a:solidFill>
              </a:rPr>
              <a:t>’</a:t>
            </a:r>
            <a:r>
              <a:rPr lang="en-US" altLang="ja-JP" sz="2400" b="1" dirty="0">
                <a:solidFill>
                  <a:schemeClr val="bg1"/>
                </a:solidFill>
              </a:rPr>
              <a:t>s Toad </a:t>
            </a:r>
            <a:endParaRPr lang="en-US" altLang="ja-JP" sz="2400" b="1" dirty="0">
              <a:solidFill>
                <a:srgbClr val="76B900"/>
              </a:solidFill>
            </a:endParaRPr>
          </a:p>
          <a:p>
            <a:r>
              <a:rPr lang="en-US" sz="2400" b="1" dirty="0">
                <a:solidFill>
                  <a:schemeClr val="bg1"/>
                </a:solidFill>
              </a:rPr>
              <a:t>Great Plains Toad </a:t>
            </a:r>
            <a:r>
              <a:rPr lang="en-US" sz="2400" b="1" i="1" dirty="0">
                <a:solidFill>
                  <a:schemeClr val="bg1"/>
                </a:solidFill>
              </a:rPr>
              <a:t/>
            </a:r>
            <a:br>
              <a:rPr lang="en-US" sz="2400" b="1" i="1" dirty="0">
                <a:solidFill>
                  <a:schemeClr val="bg1"/>
                </a:solidFill>
              </a:rPr>
            </a:br>
            <a:endParaRPr lang="en-US" sz="2400" b="1" i="1"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American_Toa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677988"/>
            <a:ext cx="3810000" cy="266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ext Box 5"/>
          <p:cNvSpPr txBox="1">
            <a:spLocks noChangeArrowheads="1"/>
          </p:cNvSpPr>
          <p:nvPr/>
        </p:nvSpPr>
        <p:spPr bwMode="auto">
          <a:xfrm>
            <a:off x="3489325" y="3940175"/>
            <a:ext cx="7223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USGS</a:t>
            </a:r>
          </a:p>
        </p:txBody>
      </p:sp>
      <p:grpSp>
        <p:nvGrpSpPr>
          <p:cNvPr id="94211" name="Group 6"/>
          <p:cNvGrpSpPr>
            <a:grpSpLocks/>
          </p:cNvGrpSpPr>
          <p:nvPr/>
        </p:nvGrpSpPr>
        <p:grpSpPr bwMode="auto">
          <a:xfrm>
            <a:off x="4800600" y="5257800"/>
            <a:ext cx="4343400" cy="1600200"/>
            <a:chOff x="3024" y="3312"/>
            <a:chExt cx="2736" cy="1008"/>
          </a:xfrm>
        </p:grpSpPr>
        <p:sp>
          <p:nvSpPr>
            <p:cNvPr id="48137"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4217" name="Picture 8" descr="AZA-FrogWatch US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4212" name="TextBox 2"/>
          <p:cNvSpPr txBox="1">
            <a:spLocks noChangeArrowheads="1"/>
          </p:cNvSpPr>
          <p:nvPr/>
        </p:nvSpPr>
        <p:spPr bwMode="auto">
          <a:xfrm>
            <a:off x="304800" y="4333875"/>
            <a:ext cx="8686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b="1" u="sng">
                <a:solidFill>
                  <a:schemeClr val="bg1"/>
                </a:solidFill>
              </a:rPr>
              <a:t>Habitat</a:t>
            </a:r>
            <a:r>
              <a:rPr lang="en-US" sz="1800" b="1">
                <a:solidFill>
                  <a:schemeClr val="bg1"/>
                </a:solidFill>
              </a:rPr>
              <a:t>: </a:t>
            </a:r>
          </a:p>
          <a:p>
            <a:pPr eaLnBrk="1" hangingPunct="1"/>
            <a:r>
              <a:rPr lang="en-US" sz="1800">
                <a:solidFill>
                  <a:schemeClr val="bg1"/>
                </a:solidFill>
              </a:rPr>
              <a:t>Mowed grassy yards to forested mountains. Wherever there is abundant moisture and insects. Reproduce in virtually any shallow and fish-free water body. </a:t>
            </a:r>
          </a:p>
        </p:txBody>
      </p:sp>
      <p:pic>
        <p:nvPicPr>
          <p:cNvPr id="48134" name="Picture 1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05400" y="2090738"/>
            <a:ext cx="3181350" cy="2252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8135" name="Line 11"/>
          <p:cNvSpPr>
            <a:spLocks noChangeShapeType="1"/>
          </p:cNvSpPr>
          <p:nvPr/>
        </p:nvSpPr>
        <p:spPr bwMode="auto">
          <a:xfrm flipH="1" flipV="1">
            <a:off x="5410200" y="1905000"/>
            <a:ext cx="1676400" cy="9144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1" name="Rectangle 2"/>
          <p:cNvSpPr txBox="1">
            <a:spLocks noChangeArrowheads="1"/>
          </p:cNvSpPr>
          <p:nvPr/>
        </p:nvSpPr>
        <p:spPr>
          <a:xfrm>
            <a:off x="457200" y="0"/>
            <a:ext cx="8229600" cy="1143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defRPr/>
            </a:pPr>
            <a:r>
              <a:rPr lang="en-US" sz="4000" b="1" u="sng" kern="0" dirty="0" smtClean="0">
                <a:effectLst>
                  <a:outerShdw blurRad="38100" dist="38100" dir="2700000" algn="tl">
                    <a:srgbClr val="000000"/>
                  </a:outerShdw>
                </a:effectLst>
              </a:rPr>
              <a:t>American Toad</a:t>
            </a:r>
            <a:br>
              <a:rPr lang="en-US" sz="4000" b="1" u="sng" kern="0" dirty="0" smtClean="0">
                <a:effectLst>
                  <a:outerShdw blurRad="38100" dist="38100" dir="2700000" algn="tl">
                    <a:srgbClr val="000000"/>
                  </a:outerShdw>
                </a:effectLst>
              </a:rPr>
            </a:br>
            <a:r>
              <a:rPr lang="en-US" sz="3200" b="1" i="1" kern="0" dirty="0" smtClean="0">
                <a:effectLst>
                  <a:outerShdw blurRad="38100" dist="38100" dir="2700000" algn="tl">
                    <a:srgbClr val="000000"/>
                  </a:outerShdw>
                </a:effectLst>
              </a:rPr>
              <a:t>(</a:t>
            </a:r>
            <a:r>
              <a:rPr lang="en-US" sz="3200" b="1" i="1" kern="0" dirty="0" err="1" smtClean="0">
                <a:effectLst>
                  <a:outerShdw blurRad="38100" dist="38100" dir="2700000" algn="tl">
                    <a:srgbClr val="000000"/>
                  </a:outerShdw>
                </a:effectLst>
              </a:rPr>
              <a:t>Anaxyrus</a:t>
            </a:r>
            <a:r>
              <a:rPr lang="en-US" sz="3200" b="1" i="1" kern="0" dirty="0" smtClean="0">
                <a:effectLst>
                  <a:outerShdw blurRad="38100" dist="38100" dir="2700000" algn="tl">
                    <a:srgbClr val="000000"/>
                  </a:outerShdw>
                </a:effectLst>
              </a:rPr>
              <a:t> </a:t>
            </a:r>
            <a:r>
              <a:rPr lang="en-US" sz="3200" b="1" i="1" kern="0" dirty="0" err="1" smtClean="0">
                <a:effectLst>
                  <a:outerShdw blurRad="38100" dist="38100" dir="2700000" algn="tl">
                    <a:srgbClr val="000000"/>
                  </a:outerShdw>
                </a:effectLst>
              </a:rPr>
              <a:t>americanus</a:t>
            </a:r>
            <a:r>
              <a:rPr lang="en-US" sz="3200" b="1" i="1" kern="0" dirty="0" smtClean="0">
                <a:effectLst>
                  <a:outerShdw blurRad="38100" dist="38100" dir="2700000" algn="tl">
                    <a:srgbClr val="000000"/>
                  </a:outerShdw>
                </a:effectLst>
              </a:rPr>
              <a:t>)</a:t>
            </a:r>
            <a:r>
              <a:rPr lang="en-US" sz="3200" b="1" kern="0" dirty="0" smtClean="0">
                <a:effectLst>
                  <a:outerShdw blurRad="38100" dist="38100" dir="2700000" algn="tl">
                    <a:srgbClr val="000000"/>
                  </a:outerShdw>
                </a:effectLst>
              </a:rPr>
              <a:t/>
            </a:r>
            <a:br>
              <a:rPr lang="en-US" sz="3200" b="1" kern="0" dirty="0" smtClean="0">
                <a:effectLst>
                  <a:outerShdw blurRad="38100" dist="38100" dir="2700000" algn="tl">
                    <a:srgbClr val="000000"/>
                  </a:outerShdw>
                </a:effectLst>
              </a:rPr>
            </a:br>
            <a:r>
              <a:rPr lang="en-US" sz="2800" b="1" kern="0" dirty="0" smtClean="0">
                <a:effectLst>
                  <a:outerShdw blurRad="38100" dist="38100" dir="2700000" algn="tl">
                    <a:srgbClr val="000000"/>
                  </a:outerShdw>
                </a:effectLst>
              </a:rPr>
              <a:t>Formerly </a:t>
            </a:r>
            <a:r>
              <a:rPr lang="en-US" sz="2800" b="1" i="1" kern="0" dirty="0" err="1" smtClean="0">
                <a:effectLst>
                  <a:outerShdw blurRad="38100" dist="38100" dir="2700000" algn="tl">
                    <a:srgbClr val="000000"/>
                  </a:outerShdw>
                </a:effectLst>
              </a:rPr>
              <a:t>Bufo</a:t>
            </a:r>
            <a:r>
              <a:rPr lang="en-US" sz="2800" b="1" i="1" kern="0" dirty="0" smtClean="0">
                <a:effectLst>
                  <a:outerShdw blurRad="38100" dist="38100" dir="2700000" algn="tl">
                    <a:srgbClr val="000000"/>
                  </a:outerShdw>
                </a:effectLst>
              </a:rPr>
              <a:t> </a:t>
            </a:r>
            <a:r>
              <a:rPr lang="en-US" sz="2800" b="1" i="1" kern="0" dirty="0" err="1" smtClean="0">
                <a:effectLst>
                  <a:outerShdw blurRad="38100" dist="38100" dir="2700000" algn="tl">
                    <a:srgbClr val="000000"/>
                  </a:outerShdw>
                </a:effectLst>
              </a:rPr>
              <a:t>americanus</a:t>
            </a:r>
            <a:endParaRPr lang="en-US" sz="2800" b="1" kern="0" dirty="0" smtClean="0">
              <a:effectLst>
                <a:outerShdw blurRad="38100" dist="38100" dir="2700000" algn="tl">
                  <a:srgbClr val="000000"/>
                </a:outerShdw>
              </a:effectLst>
            </a:endParaRPr>
          </a:p>
        </p:txBody>
      </p:sp>
      <p:sp>
        <p:nvSpPr>
          <p:cNvPr id="2" name="TextBox 1"/>
          <p:cNvSpPr txBox="1"/>
          <p:nvPr/>
        </p:nvSpPr>
        <p:spPr>
          <a:xfrm>
            <a:off x="4495800" y="1600200"/>
            <a:ext cx="2480342" cy="400110"/>
          </a:xfrm>
          <a:prstGeom prst="rect">
            <a:avLst/>
          </a:prstGeom>
          <a:noFill/>
        </p:spPr>
        <p:txBody>
          <a:bodyPr wrap="none" rtlCol="0">
            <a:spAutoFit/>
          </a:bodyPr>
          <a:lstStyle/>
          <a:p>
            <a:r>
              <a:rPr lang="en-US" dirty="0" smtClean="0"/>
              <a:t>Glands behind ridge</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4572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American Toad</a:t>
            </a:r>
          </a:p>
        </p:txBody>
      </p:sp>
      <p:sp>
        <p:nvSpPr>
          <p:cNvPr id="96258" name="AutoShape 3"/>
          <p:cNvSpPr>
            <a:spLocks noGrp="1" noChangeAspect="1" noChangeArrowheads="1"/>
          </p:cNvSpPr>
          <p:nvPr>
            <p:ph type="body" idx="4294967295"/>
          </p:nvPr>
        </p:nvSpPr>
        <p:spPr bwMode="auto">
          <a:xfrm>
            <a:off x="533400" y="1447800"/>
            <a:ext cx="3236913" cy="3276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eaLnBrk="1" hangingPunct="1">
              <a:lnSpc>
                <a:spcPct val="80000"/>
              </a:lnSpc>
              <a:buClr>
                <a:schemeClr val="tx1"/>
              </a:buClr>
              <a:buFontTx/>
              <a:buNone/>
            </a:pPr>
            <a:r>
              <a:rPr lang="en-US" sz="2000" b="1" u="sng" dirty="0">
                <a:solidFill>
                  <a:schemeClr val="bg1"/>
                </a:solidFill>
                <a:latin typeface="Arial" charset="0"/>
              </a:rPr>
              <a:t>Call</a:t>
            </a:r>
            <a:r>
              <a:rPr lang="en-US" sz="2000" dirty="0">
                <a:solidFill>
                  <a:schemeClr val="bg1"/>
                </a:solidFill>
                <a:latin typeface="Arial" charset="0"/>
              </a:rPr>
              <a:t>: A pleasant musical trill lasting 5 to 30 seconds.</a:t>
            </a:r>
          </a:p>
          <a:p>
            <a:pPr marL="0" indent="0" eaLnBrk="1" hangingPunct="1">
              <a:lnSpc>
                <a:spcPct val="80000"/>
              </a:lnSpc>
              <a:buClr>
                <a:schemeClr val="tx1"/>
              </a:buClr>
              <a:buFontTx/>
              <a:buNone/>
            </a:pPr>
            <a:endParaRPr lang="en-US" sz="2000" dirty="0">
              <a:solidFill>
                <a:schemeClr val="bg1"/>
              </a:solidFill>
              <a:latin typeface="Arial" charset="0"/>
            </a:endParaRPr>
          </a:p>
          <a:p>
            <a:pPr marL="0" indent="0" eaLnBrk="1" hangingPunct="1">
              <a:lnSpc>
                <a:spcPct val="80000"/>
              </a:lnSpc>
              <a:buClr>
                <a:schemeClr val="tx1"/>
              </a:buClr>
              <a:buFontTx/>
              <a:buNone/>
            </a:pPr>
            <a:r>
              <a:rPr lang="en-US" sz="2000" dirty="0">
                <a:solidFill>
                  <a:schemeClr val="bg1"/>
                </a:solidFill>
                <a:latin typeface="Arial" charset="0"/>
              </a:rPr>
              <a:t>Call sounds like a simultaneous whistle and hum.</a:t>
            </a:r>
          </a:p>
          <a:p>
            <a:pPr marL="0" indent="0" eaLnBrk="1" hangingPunct="1">
              <a:lnSpc>
                <a:spcPct val="80000"/>
              </a:lnSpc>
              <a:buClr>
                <a:schemeClr val="tx1"/>
              </a:buClr>
              <a:buFontTx/>
              <a:buNone/>
            </a:pPr>
            <a:endParaRPr lang="en-US" sz="2000" dirty="0">
              <a:solidFill>
                <a:schemeClr val="bg1"/>
              </a:solidFill>
              <a:latin typeface="Arial" charset="0"/>
            </a:endParaRPr>
          </a:p>
          <a:p>
            <a:pPr marL="0" indent="0" eaLnBrk="1" hangingPunct="1">
              <a:lnSpc>
                <a:spcPct val="80000"/>
              </a:lnSpc>
              <a:buClr>
                <a:schemeClr val="tx1"/>
              </a:buClr>
              <a:buFontTx/>
              <a:buNone/>
            </a:pPr>
            <a:r>
              <a:rPr lang="en-US" sz="2000" dirty="0">
                <a:solidFill>
                  <a:schemeClr val="bg1"/>
                </a:solidFill>
                <a:latin typeface="Arial" charset="0"/>
              </a:rPr>
              <a:t>Single vocal sac that is large, round, and prominent when inflated.</a:t>
            </a:r>
          </a:p>
          <a:p>
            <a:pPr marL="0" indent="0" eaLnBrk="1" hangingPunct="1">
              <a:lnSpc>
                <a:spcPct val="80000"/>
              </a:lnSpc>
              <a:buClr>
                <a:schemeClr val="tx1"/>
              </a:buClr>
              <a:buFontTx/>
              <a:buNone/>
            </a:pPr>
            <a:endParaRPr lang="en-US" sz="2000" dirty="0">
              <a:solidFill>
                <a:schemeClr val="bg1"/>
              </a:solidFill>
              <a:latin typeface="Arial" charset="0"/>
            </a:endParaRPr>
          </a:p>
          <a:p>
            <a:pPr marL="0" indent="0" eaLnBrk="1" hangingPunct="1">
              <a:lnSpc>
                <a:spcPct val="80000"/>
              </a:lnSpc>
              <a:buClr>
                <a:schemeClr val="tx1"/>
              </a:buClr>
              <a:buFontTx/>
              <a:buNone/>
            </a:pPr>
            <a:endParaRPr lang="en-US" sz="2000" dirty="0">
              <a:solidFill>
                <a:schemeClr val="bg1"/>
              </a:solidFill>
              <a:latin typeface="Arial" charset="0"/>
            </a:endParaRPr>
          </a:p>
        </p:txBody>
      </p:sp>
      <p:grpSp>
        <p:nvGrpSpPr>
          <p:cNvPr id="96259" name="Group 6"/>
          <p:cNvGrpSpPr>
            <a:grpSpLocks/>
          </p:cNvGrpSpPr>
          <p:nvPr/>
        </p:nvGrpSpPr>
        <p:grpSpPr bwMode="auto">
          <a:xfrm>
            <a:off x="4800600" y="5257800"/>
            <a:ext cx="4343400" cy="1600200"/>
            <a:chOff x="3024" y="3312"/>
            <a:chExt cx="2736" cy="1008"/>
          </a:xfrm>
        </p:grpSpPr>
        <p:sp>
          <p:nvSpPr>
            <p:cNvPr id="49159"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6263" name="Picture 8"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9157" name="Text Box 7"/>
          <p:cNvSpPr txBox="1">
            <a:spLocks noChangeArrowheads="1"/>
          </p:cNvSpPr>
          <p:nvPr/>
        </p:nvSpPr>
        <p:spPr bwMode="auto">
          <a:xfrm>
            <a:off x="4343400" y="4343400"/>
            <a:ext cx="27257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Joe Greathouse, Oglebay</a:t>
            </a:r>
            <a:r>
              <a:rPr lang="ja-JP" altLang="en-US" sz="1000" smtClean="0">
                <a:solidFill>
                  <a:schemeClr val="bg1"/>
                </a:solidFill>
                <a:latin typeface="Verdana" charset="0"/>
                <a:cs typeface="+mn-cs"/>
              </a:rPr>
              <a:t>’</a:t>
            </a:r>
            <a:r>
              <a:rPr lang="en-US" sz="1000" smtClean="0">
                <a:solidFill>
                  <a:schemeClr val="bg1"/>
                </a:solidFill>
                <a:latin typeface="Verdana" charset="0"/>
                <a:cs typeface="+mn-cs"/>
              </a:rPr>
              <a:t>s Good Zoo</a:t>
            </a:r>
          </a:p>
        </p:txBody>
      </p:sp>
      <p:pic>
        <p:nvPicPr>
          <p:cNvPr id="49158"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43400" y="1600200"/>
            <a:ext cx="4427538"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5"/>
          <p:cNvSpPr txBox="1">
            <a:spLocks noChangeArrowheads="1"/>
          </p:cNvSpPr>
          <p:nvPr/>
        </p:nvSpPr>
        <p:spPr bwMode="auto">
          <a:xfrm>
            <a:off x="3489325" y="3940175"/>
            <a:ext cx="7223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USGS</a:t>
            </a:r>
          </a:p>
        </p:txBody>
      </p:sp>
      <p:grpSp>
        <p:nvGrpSpPr>
          <p:cNvPr id="94211" name="Group 6"/>
          <p:cNvGrpSpPr>
            <a:grpSpLocks/>
          </p:cNvGrpSpPr>
          <p:nvPr/>
        </p:nvGrpSpPr>
        <p:grpSpPr bwMode="auto">
          <a:xfrm>
            <a:off x="4800600" y="5257800"/>
            <a:ext cx="4343400" cy="1600200"/>
            <a:chOff x="3024" y="3312"/>
            <a:chExt cx="2736" cy="1008"/>
          </a:xfrm>
        </p:grpSpPr>
        <p:sp>
          <p:nvSpPr>
            <p:cNvPr id="48137"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4217"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4212" name="TextBox 2"/>
          <p:cNvSpPr txBox="1">
            <a:spLocks noChangeArrowheads="1"/>
          </p:cNvSpPr>
          <p:nvPr/>
        </p:nvSpPr>
        <p:spPr bwMode="auto">
          <a:xfrm>
            <a:off x="304800" y="4333875"/>
            <a:ext cx="8686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b="1" u="sng">
                <a:solidFill>
                  <a:schemeClr val="bg1"/>
                </a:solidFill>
              </a:rPr>
              <a:t>Habitat</a:t>
            </a:r>
            <a:r>
              <a:rPr lang="en-US" sz="1800" b="1">
                <a:solidFill>
                  <a:schemeClr val="bg1"/>
                </a:solidFill>
              </a:rPr>
              <a:t>: </a:t>
            </a:r>
          </a:p>
          <a:p>
            <a:pPr eaLnBrk="1" hangingPunct="1"/>
            <a:r>
              <a:rPr lang="en-US" sz="1800">
                <a:solidFill>
                  <a:schemeClr val="bg1"/>
                </a:solidFill>
              </a:rPr>
              <a:t>Mowed grassy yards to forested mountains. Wherever there is abundant moisture and insects. Reproduce in virtually any shallow and fish-free water body. </a:t>
            </a:r>
          </a:p>
        </p:txBody>
      </p:sp>
      <p:sp>
        <p:nvSpPr>
          <p:cNvPr id="48135" name="Line 11"/>
          <p:cNvSpPr>
            <a:spLocks noChangeShapeType="1"/>
          </p:cNvSpPr>
          <p:nvPr/>
        </p:nvSpPr>
        <p:spPr bwMode="auto">
          <a:xfrm flipH="1" flipV="1">
            <a:off x="5410200" y="1905000"/>
            <a:ext cx="1676400" cy="9144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1" name="Rectangle 2"/>
          <p:cNvSpPr txBox="1">
            <a:spLocks noChangeArrowheads="1"/>
          </p:cNvSpPr>
          <p:nvPr/>
        </p:nvSpPr>
        <p:spPr>
          <a:xfrm>
            <a:off x="457200" y="0"/>
            <a:ext cx="8229600" cy="1143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eaLnBrk="1" hangingPunct="1">
              <a:defRPr/>
            </a:pPr>
            <a:r>
              <a:rPr lang="en-US" sz="4000" b="1" u="sng" kern="0" dirty="0" smtClean="0">
                <a:effectLst>
                  <a:outerShdw blurRad="38100" dist="38100" dir="2700000" algn="tl">
                    <a:srgbClr val="000000"/>
                  </a:outerShdw>
                </a:effectLst>
              </a:rPr>
              <a:t>Dakota (Canadian) Toad</a:t>
            </a:r>
            <a:br>
              <a:rPr lang="en-US" sz="4000" b="1" u="sng" kern="0" dirty="0" smtClean="0">
                <a:effectLst>
                  <a:outerShdw blurRad="38100" dist="38100" dir="2700000" algn="tl">
                    <a:srgbClr val="000000"/>
                  </a:outerShdw>
                </a:effectLst>
              </a:rPr>
            </a:br>
            <a:r>
              <a:rPr lang="en-US" sz="3200" b="1" i="1" kern="0" dirty="0" smtClean="0">
                <a:effectLst>
                  <a:outerShdw blurRad="38100" dist="38100" dir="2700000" algn="tl">
                    <a:srgbClr val="000000"/>
                  </a:outerShdw>
                </a:effectLst>
              </a:rPr>
              <a:t>(</a:t>
            </a:r>
            <a:r>
              <a:rPr lang="en-US" sz="3200" b="1" i="1" kern="0" dirty="0" err="1" smtClean="0">
                <a:effectLst>
                  <a:outerShdw blurRad="38100" dist="38100" dir="2700000" algn="tl">
                    <a:srgbClr val="000000"/>
                  </a:outerShdw>
                </a:effectLst>
              </a:rPr>
              <a:t>Anaxyrus</a:t>
            </a:r>
            <a:r>
              <a:rPr lang="en-US" sz="3200" b="1" i="1" kern="0" dirty="0" smtClean="0">
                <a:effectLst>
                  <a:outerShdw blurRad="38100" dist="38100" dir="2700000" algn="tl">
                    <a:srgbClr val="000000"/>
                  </a:outerShdw>
                </a:effectLst>
              </a:rPr>
              <a:t> </a:t>
            </a:r>
            <a:r>
              <a:rPr lang="en-US" sz="3200" b="1" i="1" kern="0" dirty="0" err="1" smtClean="0">
                <a:effectLst>
                  <a:outerShdw blurRad="38100" dist="38100" dir="2700000" algn="tl">
                    <a:srgbClr val="000000"/>
                  </a:outerShdw>
                </a:effectLst>
              </a:rPr>
              <a:t>hemiophrys</a:t>
            </a:r>
            <a:r>
              <a:rPr lang="en-US" sz="3200" b="1" i="1" kern="0" dirty="0" smtClean="0">
                <a:effectLst>
                  <a:outerShdw blurRad="38100" dist="38100" dir="2700000" algn="tl">
                    <a:srgbClr val="000000"/>
                  </a:outerShdw>
                </a:effectLst>
              </a:rPr>
              <a:t>)</a:t>
            </a:r>
            <a:r>
              <a:rPr lang="en-US" sz="3200" b="1" kern="0" dirty="0" smtClean="0">
                <a:effectLst>
                  <a:outerShdw blurRad="38100" dist="38100" dir="2700000" algn="tl">
                    <a:srgbClr val="000000"/>
                  </a:outerShdw>
                </a:effectLst>
              </a:rPr>
              <a:t/>
            </a:r>
            <a:br>
              <a:rPr lang="en-US" sz="3200" b="1" kern="0" dirty="0" smtClean="0">
                <a:effectLst>
                  <a:outerShdw blurRad="38100" dist="38100" dir="2700000" algn="tl">
                    <a:srgbClr val="000000"/>
                  </a:outerShdw>
                </a:effectLst>
              </a:rPr>
            </a:br>
            <a:r>
              <a:rPr lang="en-US" sz="2800" b="1" kern="0" dirty="0" smtClean="0">
                <a:effectLst>
                  <a:outerShdw blurRad="38100" dist="38100" dir="2700000" algn="tl">
                    <a:srgbClr val="000000"/>
                  </a:outerShdw>
                </a:effectLst>
              </a:rPr>
              <a:t>Formerly </a:t>
            </a:r>
            <a:r>
              <a:rPr lang="en-US" sz="2800" b="1" i="1" kern="0" dirty="0" err="1" smtClean="0">
                <a:effectLst>
                  <a:outerShdw blurRad="38100" dist="38100" dir="2700000" algn="tl">
                    <a:srgbClr val="000000"/>
                  </a:outerShdw>
                </a:effectLst>
              </a:rPr>
              <a:t>Bufo</a:t>
            </a:r>
            <a:r>
              <a:rPr lang="en-US" sz="2800" b="1" i="1" kern="0" dirty="0" smtClean="0">
                <a:effectLst>
                  <a:outerShdw blurRad="38100" dist="38100" dir="2700000" algn="tl">
                    <a:srgbClr val="000000"/>
                  </a:outerShdw>
                </a:effectLst>
              </a:rPr>
              <a:t> </a:t>
            </a:r>
            <a:r>
              <a:rPr lang="en-US" sz="2800" b="1" i="1" kern="0" dirty="0" err="1" smtClean="0">
                <a:effectLst>
                  <a:outerShdw blurRad="38100" dist="38100" dir="2700000" algn="tl">
                    <a:srgbClr val="000000"/>
                  </a:outerShdw>
                </a:effectLst>
              </a:rPr>
              <a:t>hemiophrys</a:t>
            </a:r>
            <a:endParaRPr lang="en-US" sz="2800" b="1" kern="0" dirty="0" smtClean="0">
              <a:effectLst>
                <a:outerShdw blurRad="38100" dist="38100" dir="2700000" algn="tl">
                  <a:srgbClr val="000000"/>
                </a:outerShdw>
              </a:effectLst>
            </a:endParaRPr>
          </a:p>
        </p:txBody>
      </p:sp>
      <p:pic>
        <p:nvPicPr>
          <p:cNvPr id="3" name="Picture 2"/>
          <p:cNvPicPr>
            <a:picLocks noChangeAspect="1"/>
          </p:cNvPicPr>
          <p:nvPr/>
        </p:nvPicPr>
        <p:blipFill>
          <a:blip r:embed="rId4"/>
          <a:stretch>
            <a:fillRect/>
          </a:stretch>
        </p:blipFill>
        <p:spPr>
          <a:xfrm>
            <a:off x="4927600" y="1676400"/>
            <a:ext cx="3860800" cy="2895600"/>
          </a:xfrm>
          <a:prstGeom prst="rect">
            <a:avLst/>
          </a:prstGeom>
        </p:spPr>
      </p:pic>
      <p:pic>
        <p:nvPicPr>
          <p:cNvPr id="2" name="Picture 1"/>
          <p:cNvPicPr>
            <a:picLocks noChangeAspect="1"/>
          </p:cNvPicPr>
          <p:nvPr/>
        </p:nvPicPr>
        <p:blipFill>
          <a:blip r:embed="rId5"/>
          <a:stretch>
            <a:fillRect/>
          </a:stretch>
        </p:blipFill>
        <p:spPr>
          <a:xfrm>
            <a:off x="549066" y="1676400"/>
            <a:ext cx="3631963" cy="2590800"/>
          </a:xfrm>
          <a:prstGeom prst="rect">
            <a:avLst/>
          </a:prstGeom>
        </p:spPr>
      </p:pic>
    </p:spTree>
    <p:extLst>
      <p:ext uri="{BB962C8B-B14F-4D97-AF65-F5344CB8AC3E}">
        <p14:creationId xmlns:p14="http://schemas.microsoft.com/office/powerpoint/2010/main" val="7078168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457200" y="76200"/>
            <a:ext cx="8229600" cy="1143000"/>
          </a:xfrm>
        </p:spPr>
        <p:txBody>
          <a:bodyPr/>
          <a:lstStyle/>
          <a:p>
            <a:pPr eaLnBrk="1" hangingPunct="1">
              <a:defRPr/>
            </a:pPr>
            <a:r>
              <a:rPr lang="en-US" b="1" u="sng" dirty="0" smtClean="0">
                <a:effectLst>
                  <a:outerShdw blurRad="38100" dist="38100" dir="2700000" algn="tl">
                    <a:srgbClr val="000000"/>
                  </a:outerShdw>
                </a:effectLst>
                <a:latin typeface="Arial" charset="0"/>
                <a:cs typeface="+mj-cs"/>
              </a:rPr>
              <a:t>Dakota (Canadian) Toad</a:t>
            </a:r>
            <a:endParaRPr lang="en-US" b="1" u="sng" dirty="0">
              <a:effectLst>
                <a:outerShdw blurRad="38100" dist="38100" dir="2700000" algn="tl">
                  <a:srgbClr val="000000"/>
                </a:outerShdw>
              </a:effectLst>
              <a:latin typeface="Arial" charset="0"/>
              <a:cs typeface="+mj-cs"/>
            </a:endParaRPr>
          </a:p>
        </p:txBody>
      </p:sp>
      <p:sp>
        <p:nvSpPr>
          <p:cNvPr id="96258" name="AutoShape 3"/>
          <p:cNvSpPr>
            <a:spLocks noGrp="1" noChangeAspect="1" noChangeArrowheads="1"/>
          </p:cNvSpPr>
          <p:nvPr>
            <p:ph type="body" idx="4294967295"/>
          </p:nvPr>
        </p:nvSpPr>
        <p:spPr bwMode="auto">
          <a:xfrm>
            <a:off x="533400" y="1447800"/>
            <a:ext cx="3236913" cy="3276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eaLnBrk="1" hangingPunct="1">
              <a:lnSpc>
                <a:spcPct val="80000"/>
              </a:lnSpc>
              <a:buClr>
                <a:schemeClr val="tx1"/>
              </a:buClr>
              <a:buFontTx/>
              <a:buNone/>
            </a:pPr>
            <a:r>
              <a:rPr lang="en-US" sz="2000" b="1" u="sng" dirty="0">
                <a:solidFill>
                  <a:schemeClr val="bg1"/>
                </a:solidFill>
                <a:latin typeface="Arial" charset="0"/>
              </a:rPr>
              <a:t>Call</a:t>
            </a:r>
            <a:r>
              <a:rPr lang="en-US" sz="2000" dirty="0">
                <a:solidFill>
                  <a:schemeClr val="bg1"/>
                </a:solidFill>
                <a:latin typeface="Arial" charset="0"/>
              </a:rPr>
              <a:t>: A </a:t>
            </a:r>
            <a:r>
              <a:rPr lang="en-US" sz="2000" dirty="0" smtClean="0">
                <a:solidFill>
                  <a:schemeClr val="bg1"/>
                </a:solidFill>
                <a:latin typeface="Arial" charset="0"/>
              </a:rPr>
              <a:t>trill similar to American Toad, but lower in pitch and shorter in time. </a:t>
            </a:r>
          </a:p>
          <a:p>
            <a:pPr marL="0" indent="0" eaLnBrk="1" hangingPunct="1">
              <a:lnSpc>
                <a:spcPct val="80000"/>
              </a:lnSpc>
              <a:buClr>
                <a:schemeClr val="tx1"/>
              </a:buClr>
              <a:buFontTx/>
              <a:buNone/>
            </a:pPr>
            <a:endParaRPr lang="en-US" sz="2000" dirty="0">
              <a:solidFill>
                <a:schemeClr val="bg1"/>
              </a:solidFill>
              <a:latin typeface="Arial" charset="0"/>
            </a:endParaRPr>
          </a:p>
          <a:p>
            <a:pPr marL="0" indent="0" eaLnBrk="1" hangingPunct="1">
              <a:lnSpc>
                <a:spcPct val="80000"/>
              </a:lnSpc>
              <a:buClr>
                <a:schemeClr val="tx1"/>
              </a:buClr>
              <a:buFontTx/>
              <a:buNone/>
            </a:pPr>
            <a:r>
              <a:rPr lang="en-US" sz="2000" dirty="0">
                <a:solidFill>
                  <a:schemeClr val="bg1"/>
                </a:solidFill>
                <a:latin typeface="Arial" charset="0"/>
              </a:rPr>
              <a:t>Call sounds like a simultaneous whistle and hum.</a:t>
            </a:r>
          </a:p>
          <a:p>
            <a:pPr marL="0" indent="0" eaLnBrk="1" hangingPunct="1">
              <a:lnSpc>
                <a:spcPct val="80000"/>
              </a:lnSpc>
              <a:buClr>
                <a:schemeClr val="tx1"/>
              </a:buClr>
              <a:buFontTx/>
              <a:buNone/>
            </a:pPr>
            <a:endParaRPr lang="en-US" sz="2000" dirty="0">
              <a:solidFill>
                <a:schemeClr val="bg1"/>
              </a:solidFill>
              <a:latin typeface="Arial" charset="0"/>
            </a:endParaRPr>
          </a:p>
          <a:p>
            <a:pPr marL="0" indent="0" eaLnBrk="1" hangingPunct="1">
              <a:lnSpc>
                <a:spcPct val="80000"/>
              </a:lnSpc>
              <a:buClr>
                <a:schemeClr val="tx1"/>
              </a:buClr>
              <a:buFontTx/>
              <a:buNone/>
            </a:pPr>
            <a:r>
              <a:rPr lang="en-US" sz="2000" dirty="0">
                <a:solidFill>
                  <a:schemeClr val="bg1"/>
                </a:solidFill>
                <a:latin typeface="Arial" charset="0"/>
              </a:rPr>
              <a:t>Single vocal sac that is large, round, and prominent when inflated.</a:t>
            </a:r>
          </a:p>
          <a:p>
            <a:pPr marL="0" indent="0" eaLnBrk="1" hangingPunct="1">
              <a:lnSpc>
                <a:spcPct val="80000"/>
              </a:lnSpc>
              <a:buClr>
                <a:schemeClr val="tx1"/>
              </a:buClr>
              <a:buFontTx/>
              <a:buNone/>
            </a:pPr>
            <a:endParaRPr lang="en-US" sz="2000" dirty="0">
              <a:solidFill>
                <a:schemeClr val="bg1"/>
              </a:solidFill>
              <a:latin typeface="Arial" charset="0"/>
            </a:endParaRPr>
          </a:p>
          <a:p>
            <a:pPr marL="0" indent="0" eaLnBrk="1" hangingPunct="1">
              <a:lnSpc>
                <a:spcPct val="80000"/>
              </a:lnSpc>
              <a:buClr>
                <a:schemeClr val="tx1"/>
              </a:buClr>
              <a:buFontTx/>
              <a:buNone/>
            </a:pPr>
            <a:endParaRPr lang="en-US" sz="2000" dirty="0">
              <a:solidFill>
                <a:schemeClr val="bg1"/>
              </a:solidFill>
              <a:latin typeface="Arial" charset="0"/>
            </a:endParaRPr>
          </a:p>
        </p:txBody>
      </p:sp>
      <p:grpSp>
        <p:nvGrpSpPr>
          <p:cNvPr id="96259" name="Group 6"/>
          <p:cNvGrpSpPr>
            <a:grpSpLocks/>
          </p:cNvGrpSpPr>
          <p:nvPr/>
        </p:nvGrpSpPr>
        <p:grpSpPr bwMode="auto">
          <a:xfrm>
            <a:off x="4800600" y="5257800"/>
            <a:ext cx="4343400" cy="1600200"/>
            <a:chOff x="3024" y="3312"/>
            <a:chExt cx="2736" cy="1008"/>
          </a:xfrm>
        </p:grpSpPr>
        <p:sp>
          <p:nvSpPr>
            <p:cNvPr id="49159"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6263" name="Picture 8"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1"/>
          <p:cNvPicPr>
            <a:picLocks noChangeAspect="1"/>
          </p:cNvPicPr>
          <p:nvPr/>
        </p:nvPicPr>
        <p:blipFill>
          <a:blip r:embed="rId3"/>
          <a:stretch>
            <a:fillRect/>
          </a:stretch>
        </p:blipFill>
        <p:spPr>
          <a:xfrm>
            <a:off x="4724400" y="1066800"/>
            <a:ext cx="3810000" cy="3213100"/>
          </a:xfrm>
          <a:prstGeom prst="rect">
            <a:avLst/>
          </a:prstGeom>
        </p:spPr>
      </p:pic>
      <p:sp>
        <p:nvSpPr>
          <p:cNvPr id="49157" name="Text Box 7"/>
          <p:cNvSpPr txBox="1">
            <a:spLocks noChangeArrowheads="1"/>
          </p:cNvSpPr>
          <p:nvPr/>
        </p:nvSpPr>
        <p:spPr bwMode="auto">
          <a:xfrm>
            <a:off x="7620000" y="3962400"/>
            <a:ext cx="851515"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dirty="0" smtClean="0">
                <a:latin typeface="Verdana" charset="0"/>
                <a:cs typeface="+mn-cs"/>
              </a:rPr>
              <a:t>B. Oldfield</a:t>
            </a:r>
          </a:p>
        </p:txBody>
      </p:sp>
    </p:spTree>
    <p:extLst>
      <p:ext uri="{BB962C8B-B14F-4D97-AF65-F5344CB8AC3E}">
        <p14:creationId xmlns:p14="http://schemas.microsoft.com/office/powerpoint/2010/main" val="25556969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457200" y="76200"/>
            <a:ext cx="8229600" cy="1143000"/>
          </a:xfrm>
        </p:spPr>
        <p:txBody>
          <a:bodyPr/>
          <a:lstStyle/>
          <a:p>
            <a:pPr eaLnBrk="1" hangingPunct="1">
              <a:defRPr/>
            </a:pPr>
            <a:r>
              <a:rPr lang="en-US" sz="4800" b="1" u="sng" dirty="0" err="1" smtClean="0">
                <a:effectLst>
                  <a:outerShdw blurRad="38100" dist="38100" dir="2700000" algn="tl">
                    <a:srgbClr val="000000"/>
                  </a:outerShdw>
                </a:effectLst>
                <a:latin typeface="Arial" charset="0"/>
                <a:cs typeface="+mj-cs"/>
              </a:rPr>
              <a:t>Woodhouse’s</a:t>
            </a:r>
            <a:r>
              <a:rPr lang="en-US" sz="4800" b="1" u="sng" dirty="0" smtClean="0">
                <a:effectLst>
                  <a:outerShdw blurRad="38100" dist="38100" dir="2700000" algn="tl">
                    <a:srgbClr val="000000"/>
                  </a:outerShdw>
                </a:effectLst>
                <a:latin typeface="Arial" charset="0"/>
                <a:cs typeface="+mj-cs"/>
              </a:rPr>
              <a:t> </a:t>
            </a:r>
            <a:r>
              <a:rPr lang="en-US" sz="4800" b="1" u="sng" dirty="0">
                <a:effectLst>
                  <a:outerShdw blurRad="38100" dist="38100" dir="2700000" algn="tl">
                    <a:srgbClr val="000000"/>
                  </a:outerShdw>
                </a:effectLst>
                <a:latin typeface="Arial" charset="0"/>
                <a:cs typeface="+mj-cs"/>
              </a:rPr>
              <a:t>Toad</a:t>
            </a:r>
          </a:p>
        </p:txBody>
      </p:sp>
      <p:sp>
        <p:nvSpPr>
          <p:cNvPr id="27651" name="Rectangle 3"/>
          <p:cNvSpPr>
            <a:spLocks noGrp="1" noChangeArrowheads="1"/>
          </p:cNvSpPr>
          <p:nvPr>
            <p:ph type="body" idx="1"/>
          </p:nvPr>
        </p:nvSpPr>
        <p:spPr bwMode="auto">
          <a:xfrm>
            <a:off x="5486400" y="1524000"/>
            <a:ext cx="3429000" cy="3276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defRPr/>
            </a:pPr>
            <a:r>
              <a:rPr lang="en-US" sz="2600" b="1" u="sng" dirty="0">
                <a:solidFill>
                  <a:schemeClr val="bg1"/>
                </a:solidFill>
                <a:latin typeface="Arial" charset="0"/>
                <a:cs typeface="+mn-cs"/>
              </a:rPr>
              <a:t>Size</a:t>
            </a:r>
            <a:r>
              <a:rPr lang="en-US" sz="2600" b="1" dirty="0">
                <a:solidFill>
                  <a:schemeClr val="bg1"/>
                </a:solidFill>
                <a:latin typeface="Arial" charset="0"/>
                <a:cs typeface="+mn-cs"/>
              </a:rPr>
              <a:t>:</a:t>
            </a:r>
            <a:r>
              <a:rPr lang="en-US" sz="2600" dirty="0">
                <a:solidFill>
                  <a:schemeClr val="bg1"/>
                </a:solidFill>
                <a:latin typeface="Arial" charset="0"/>
                <a:cs typeface="+mn-cs"/>
              </a:rPr>
              <a:t> </a:t>
            </a:r>
            <a:br>
              <a:rPr lang="en-US" sz="2600" dirty="0">
                <a:solidFill>
                  <a:schemeClr val="bg1"/>
                </a:solidFill>
                <a:latin typeface="Arial" charset="0"/>
                <a:cs typeface="+mn-cs"/>
              </a:rPr>
            </a:br>
            <a:r>
              <a:rPr lang="en-US" sz="2600" dirty="0">
                <a:solidFill>
                  <a:schemeClr val="bg1"/>
                </a:solidFill>
                <a:latin typeface="Arial" charset="0"/>
                <a:cs typeface="+mn-cs"/>
              </a:rPr>
              <a:t>2 – 4 ½ inches</a:t>
            </a:r>
            <a:br>
              <a:rPr lang="en-US" sz="2600" dirty="0">
                <a:solidFill>
                  <a:schemeClr val="bg1"/>
                </a:solidFill>
                <a:latin typeface="Arial" charset="0"/>
                <a:cs typeface="+mn-cs"/>
              </a:rPr>
            </a:br>
            <a:r>
              <a:rPr lang="en-US" sz="2600" dirty="0">
                <a:solidFill>
                  <a:schemeClr val="bg1"/>
                </a:solidFill>
                <a:latin typeface="Arial" charset="0"/>
                <a:cs typeface="+mn-cs"/>
              </a:rPr>
              <a:t/>
            </a:r>
            <a:br>
              <a:rPr lang="en-US" sz="2600" dirty="0">
                <a:solidFill>
                  <a:schemeClr val="bg1"/>
                </a:solidFill>
                <a:latin typeface="Arial" charset="0"/>
                <a:cs typeface="+mn-cs"/>
              </a:rPr>
            </a:br>
            <a:r>
              <a:rPr lang="en-US" sz="2600" dirty="0">
                <a:solidFill>
                  <a:schemeClr val="bg1"/>
                </a:solidFill>
                <a:latin typeface="Arial" charset="0"/>
                <a:cs typeface="+mn-cs"/>
              </a:rPr>
              <a:t>White stripe down middle of back. </a:t>
            </a:r>
            <a:br>
              <a:rPr lang="en-US" sz="2600" dirty="0">
                <a:solidFill>
                  <a:schemeClr val="bg1"/>
                </a:solidFill>
                <a:latin typeface="Arial" charset="0"/>
                <a:cs typeface="+mn-cs"/>
              </a:rPr>
            </a:br>
            <a:r>
              <a:rPr lang="en-US" sz="2600" dirty="0">
                <a:solidFill>
                  <a:schemeClr val="bg1"/>
                </a:solidFill>
                <a:latin typeface="Arial" charset="0"/>
                <a:cs typeface="+mn-cs"/>
              </a:rPr>
              <a:t/>
            </a:r>
            <a:br>
              <a:rPr lang="en-US" sz="2600" dirty="0">
                <a:solidFill>
                  <a:schemeClr val="bg1"/>
                </a:solidFill>
                <a:latin typeface="Arial" charset="0"/>
                <a:cs typeface="+mn-cs"/>
              </a:rPr>
            </a:br>
            <a:r>
              <a:rPr lang="en-US" sz="2600" dirty="0" smtClean="0">
                <a:solidFill>
                  <a:schemeClr val="bg1"/>
                </a:solidFill>
                <a:latin typeface="Arial" charset="0"/>
                <a:cs typeface="+mn-cs"/>
              </a:rPr>
              <a:t>White belly (American Toad is spotted)</a:t>
            </a:r>
            <a:endParaRPr lang="en-US" sz="2600" dirty="0">
              <a:solidFill>
                <a:schemeClr val="bg1"/>
              </a:solidFill>
              <a:latin typeface="Arial" charset="0"/>
              <a:cs typeface="+mn-cs"/>
            </a:endParaRPr>
          </a:p>
          <a:p>
            <a:pPr marL="0" indent="0" eaLnBrk="1" hangingPunct="1">
              <a:lnSpc>
                <a:spcPct val="80000"/>
              </a:lnSpc>
              <a:buFontTx/>
              <a:buNone/>
              <a:defRPr/>
            </a:pPr>
            <a:endParaRPr lang="en-US" sz="2600" dirty="0">
              <a:solidFill>
                <a:schemeClr val="bg1"/>
              </a:solidFill>
              <a:latin typeface="Arial" charset="0"/>
              <a:cs typeface="+mn-cs"/>
            </a:endParaRPr>
          </a:p>
          <a:p>
            <a:pPr marL="0" indent="0" eaLnBrk="1" hangingPunct="1">
              <a:lnSpc>
                <a:spcPct val="80000"/>
              </a:lnSpc>
              <a:buFontTx/>
              <a:buNone/>
              <a:defRPr/>
            </a:pPr>
            <a:endParaRPr lang="en-US" sz="2600" dirty="0">
              <a:solidFill>
                <a:schemeClr val="bg1"/>
              </a:solidFill>
              <a:latin typeface="Arial" charset="0"/>
              <a:cs typeface="+mn-cs"/>
            </a:endParaRPr>
          </a:p>
        </p:txBody>
      </p:sp>
      <p:grpSp>
        <p:nvGrpSpPr>
          <p:cNvPr id="65539" name="Group 6"/>
          <p:cNvGrpSpPr>
            <a:grpSpLocks/>
          </p:cNvGrpSpPr>
          <p:nvPr/>
        </p:nvGrpSpPr>
        <p:grpSpPr bwMode="auto">
          <a:xfrm>
            <a:off x="4800600" y="5257800"/>
            <a:ext cx="4343400" cy="1600200"/>
            <a:chOff x="3024" y="3312"/>
            <a:chExt cx="2736" cy="1008"/>
          </a:xfrm>
        </p:grpSpPr>
        <p:sp>
          <p:nvSpPr>
            <p:cNvPr id="27656"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5544"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5540" name="Picture 9" descr="19 - USFWS - Gary M Stolz - Woodhouse's toa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4572000" cy="304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4" name="Text Box 10"/>
          <p:cNvSpPr txBox="1">
            <a:spLocks noChangeArrowheads="1"/>
          </p:cNvSpPr>
          <p:nvPr/>
        </p:nvSpPr>
        <p:spPr bwMode="auto">
          <a:xfrm>
            <a:off x="381000" y="4495800"/>
            <a:ext cx="8223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USFWS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76200"/>
            <a:ext cx="8229600" cy="1143000"/>
          </a:xfrm>
        </p:spPr>
        <p:txBody>
          <a:bodyPr/>
          <a:lstStyle/>
          <a:p>
            <a:pPr eaLnBrk="1" hangingPunct="1">
              <a:defRPr/>
            </a:pPr>
            <a:r>
              <a:rPr lang="en-US" sz="4800" b="1" u="sng" dirty="0" err="1" smtClean="0">
                <a:effectLst>
                  <a:outerShdw blurRad="38100" dist="38100" dir="2700000" algn="tl">
                    <a:srgbClr val="000000"/>
                  </a:outerShdw>
                </a:effectLst>
                <a:latin typeface="Arial" charset="0"/>
                <a:cs typeface="+mj-cs"/>
              </a:rPr>
              <a:t>Woodhouse’s</a:t>
            </a:r>
            <a:r>
              <a:rPr lang="en-US" sz="4800" b="1" u="sng" dirty="0" smtClean="0">
                <a:effectLst>
                  <a:outerShdw blurRad="38100" dist="38100" dir="2700000" algn="tl">
                    <a:srgbClr val="000000"/>
                  </a:outerShdw>
                </a:effectLst>
                <a:latin typeface="Arial" charset="0"/>
                <a:cs typeface="+mj-cs"/>
              </a:rPr>
              <a:t> </a:t>
            </a:r>
            <a:r>
              <a:rPr lang="en-US" sz="4800" b="1" u="sng" dirty="0">
                <a:effectLst>
                  <a:outerShdw blurRad="38100" dist="38100" dir="2700000" algn="tl">
                    <a:srgbClr val="000000"/>
                  </a:outerShdw>
                </a:effectLst>
                <a:latin typeface="Arial" charset="0"/>
                <a:cs typeface="+mj-cs"/>
              </a:rPr>
              <a:t>Toad</a:t>
            </a:r>
          </a:p>
        </p:txBody>
      </p:sp>
      <p:sp>
        <p:nvSpPr>
          <p:cNvPr id="28675" name="Rectangle 3"/>
          <p:cNvSpPr>
            <a:spLocks noGrp="1" noChangeArrowheads="1"/>
          </p:cNvSpPr>
          <p:nvPr>
            <p:ph type="body" idx="1"/>
          </p:nvPr>
        </p:nvSpPr>
        <p:spPr bwMode="auto">
          <a:xfrm>
            <a:off x="381000" y="1371600"/>
            <a:ext cx="4038600" cy="36576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defRPr/>
            </a:pPr>
            <a:r>
              <a:rPr lang="en-US" sz="2400" b="1" dirty="0">
                <a:solidFill>
                  <a:schemeClr val="bg1"/>
                </a:solidFill>
                <a:latin typeface="Arial" charset="0"/>
                <a:cs typeface="+mn-cs"/>
              </a:rPr>
              <a:t>	</a:t>
            </a:r>
            <a:r>
              <a:rPr lang="en-US" sz="2400" b="1" u="sng" dirty="0">
                <a:solidFill>
                  <a:schemeClr val="bg1"/>
                </a:solidFill>
                <a:latin typeface="Arial" charset="0"/>
                <a:cs typeface="+mn-cs"/>
              </a:rPr>
              <a:t>Range</a:t>
            </a:r>
            <a:r>
              <a:rPr lang="en-US" sz="2400" b="1" dirty="0">
                <a:solidFill>
                  <a:schemeClr val="bg1"/>
                </a:solidFill>
                <a:latin typeface="Arial" charset="0"/>
                <a:cs typeface="+mn-cs"/>
              </a:rPr>
              <a:t>:</a:t>
            </a:r>
            <a:r>
              <a:rPr lang="en-US" sz="2400" dirty="0">
                <a:solidFill>
                  <a:schemeClr val="bg1"/>
                </a:solidFill>
                <a:latin typeface="Arial" charset="0"/>
                <a:cs typeface="+mn-cs"/>
              </a:rPr>
              <a:t> </a:t>
            </a:r>
            <a:br>
              <a:rPr lang="en-US" sz="2400" dirty="0">
                <a:solidFill>
                  <a:schemeClr val="bg1"/>
                </a:solidFill>
                <a:latin typeface="Arial" charset="0"/>
                <a:cs typeface="+mn-cs"/>
              </a:rPr>
            </a:br>
            <a:r>
              <a:rPr lang="en-US" sz="2400" dirty="0">
                <a:solidFill>
                  <a:schemeClr val="bg1"/>
                </a:solidFill>
                <a:latin typeface="Arial" charset="0"/>
                <a:cs typeface="+mn-cs"/>
              </a:rPr>
              <a:t>Throughout the Central United States.</a:t>
            </a:r>
            <a:br>
              <a:rPr lang="en-US" sz="2400" dirty="0">
                <a:solidFill>
                  <a:schemeClr val="bg1"/>
                </a:solidFill>
                <a:latin typeface="Arial" charset="0"/>
                <a:cs typeface="+mn-cs"/>
              </a:rPr>
            </a:br>
            <a:r>
              <a:rPr lang="en-US" sz="2400" dirty="0">
                <a:solidFill>
                  <a:schemeClr val="bg1"/>
                </a:solidFill>
                <a:latin typeface="Arial" charset="0"/>
                <a:cs typeface="+mn-cs"/>
              </a:rPr>
              <a:t/>
            </a:r>
            <a:br>
              <a:rPr lang="en-US" sz="2400" dirty="0">
                <a:solidFill>
                  <a:schemeClr val="bg1"/>
                </a:solidFill>
                <a:latin typeface="Arial" charset="0"/>
                <a:cs typeface="+mn-cs"/>
              </a:rPr>
            </a:br>
            <a:r>
              <a:rPr lang="en-US" sz="2400" dirty="0">
                <a:solidFill>
                  <a:schemeClr val="bg1"/>
                </a:solidFill>
                <a:latin typeface="Arial" charset="0"/>
                <a:cs typeface="+mn-cs"/>
              </a:rPr>
              <a:t>Hybridizes with </a:t>
            </a:r>
            <a:r>
              <a:rPr lang="en-US" sz="2400" dirty="0" smtClean="0">
                <a:solidFill>
                  <a:schemeClr val="bg1"/>
                </a:solidFill>
                <a:latin typeface="Arial" charset="0"/>
                <a:cs typeface="+mn-cs"/>
              </a:rPr>
              <a:t>American Toad </a:t>
            </a:r>
            <a:r>
              <a:rPr lang="en-US" sz="2400" i="1" dirty="0">
                <a:solidFill>
                  <a:schemeClr val="bg1"/>
                </a:solidFill>
                <a:latin typeface="Arial" charset="0"/>
                <a:cs typeface="+mn-cs"/>
              </a:rPr>
              <a:t>(A. </a:t>
            </a:r>
            <a:r>
              <a:rPr lang="en-US" sz="2400" i="1" dirty="0" err="1">
                <a:solidFill>
                  <a:schemeClr val="bg1"/>
                </a:solidFill>
                <a:latin typeface="Arial" charset="0"/>
                <a:cs typeface="+mn-cs"/>
              </a:rPr>
              <a:t>fowleri</a:t>
            </a:r>
            <a:r>
              <a:rPr lang="en-US" sz="2400" i="1" dirty="0">
                <a:solidFill>
                  <a:schemeClr val="bg1"/>
                </a:solidFill>
                <a:latin typeface="Arial" charset="0"/>
                <a:cs typeface="+mn-cs"/>
              </a:rPr>
              <a:t>)</a:t>
            </a:r>
            <a:r>
              <a:rPr lang="en-US" sz="2400" dirty="0">
                <a:solidFill>
                  <a:schemeClr val="bg1"/>
                </a:solidFill>
                <a:latin typeface="Arial" charset="0"/>
                <a:cs typeface="+mn-cs"/>
              </a:rPr>
              <a:t> in the eastern part of its range.</a:t>
            </a:r>
            <a:br>
              <a:rPr lang="en-US" sz="2400" dirty="0">
                <a:solidFill>
                  <a:schemeClr val="bg1"/>
                </a:solidFill>
                <a:latin typeface="Arial" charset="0"/>
                <a:cs typeface="+mn-cs"/>
              </a:rPr>
            </a:br>
            <a:r>
              <a:rPr lang="en-US" sz="2400" dirty="0">
                <a:solidFill>
                  <a:schemeClr val="bg1"/>
                </a:solidFill>
                <a:latin typeface="Arial" charset="0"/>
                <a:cs typeface="+mn-cs"/>
              </a:rPr>
              <a:t/>
            </a:r>
            <a:br>
              <a:rPr lang="en-US" sz="2400" dirty="0">
                <a:solidFill>
                  <a:schemeClr val="bg1"/>
                </a:solidFill>
                <a:latin typeface="Arial" charset="0"/>
                <a:cs typeface="+mn-cs"/>
              </a:rPr>
            </a:br>
            <a:r>
              <a:rPr lang="en-US" sz="2400" dirty="0" smtClean="0">
                <a:solidFill>
                  <a:schemeClr val="bg1"/>
                </a:solidFill>
                <a:latin typeface="Arial" charset="0"/>
                <a:cs typeface="+mn-cs"/>
              </a:rPr>
              <a:t>Tend to be near Missouri River more often than American Toads.</a:t>
            </a:r>
            <a:endParaRPr lang="en-US" sz="2400" b="1" dirty="0">
              <a:solidFill>
                <a:schemeClr val="bg1"/>
              </a:solidFill>
              <a:latin typeface="Arial" charset="0"/>
              <a:cs typeface="+mn-cs"/>
            </a:endParaRPr>
          </a:p>
        </p:txBody>
      </p:sp>
      <p:pic>
        <p:nvPicPr>
          <p:cNvPr id="67587" name="Picture 4" descr="Woodhouses_T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31913"/>
            <a:ext cx="4029075" cy="384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Text Box 5"/>
          <p:cNvSpPr txBox="1">
            <a:spLocks noChangeArrowheads="1"/>
          </p:cNvSpPr>
          <p:nvPr/>
        </p:nvSpPr>
        <p:spPr bwMode="auto">
          <a:xfrm>
            <a:off x="6288088" y="4953000"/>
            <a:ext cx="722312"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USGS</a:t>
            </a:r>
          </a:p>
        </p:txBody>
      </p:sp>
      <p:grpSp>
        <p:nvGrpSpPr>
          <p:cNvPr id="67589" name="Group 6"/>
          <p:cNvGrpSpPr>
            <a:grpSpLocks/>
          </p:cNvGrpSpPr>
          <p:nvPr/>
        </p:nvGrpSpPr>
        <p:grpSpPr bwMode="auto">
          <a:xfrm>
            <a:off x="4800600" y="5257800"/>
            <a:ext cx="4343400" cy="1600200"/>
            <a:chOff x="3024" y="3312"/>
            <a:chExt cx="2736" cy="1008"/>
          </a:xfrm>
        </p:grpSpPr>
        <p:sp>
          <p:nvSpPr>
            <p:cNvPr id="28679"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7591"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57200" y="76200"/>
            <a:ext cx="8229600" cy="1143000"/>
          </a:xfrm>
        </p:spPr>
        <p:txBody>
          <a:bodyPr/>
          <a:lstStyle/>
          <a:p>
            <a:pPr eaLnBrk="1" hangingPunct="1">
              <a:defRPr/>
            </a:pPr>
            <a:r>
              <a:rPr lang="en-US" sz="4800" b="1" u="sng">
                <a:effectLst>
                  <a:outerShdw blurRad="38100" dist="38100" dir="2700000" algn="tl">
                    <a:srgbClr val="000000"/>
                  </a:outerShdw>
                </a:effectLst>
                <a:latin typeface="Arial" charset="0"/>
                <a:cs typeface="+mj-cs"/>
              </a:rPr>
              <a:t>Woodhouse</a:t>
            </a:r>
            <a:r>
              <a:rPr lang="ja-JP" altLang="en-US" sz="4800" b="1" u="sng">
                <a:effectLst>
                  <a:outerShdw blurRad="38100" dist="38100" dir="2700000" algn="tl">
                    <a:srgbClr val="000000"/>
                  </a:outerShdw>
                </a:effectLst>
                <a:latin typeface="Arial" charset="0"/>
                <a:cs typeface="+mj-cs"/>
              </a:rPr>
              <a:t>’</a:t>
            </a:r>
            <a:r>
              <a:rPr lang="en-US" sz="4800" b="1" u="sng">
                <a:effectLst>
                  <a:outerShdw blurRad="38100" dist="38100" dir="2700000" algn="tl">
                    <a:srgbClr val="000000"/>
                  </a:outerShdw>
                </a:effectLst>
                <a:latin typeface="Arial" charset="0"/>
                <a:cs typeface="+mj-cs"/>
              </a:rPr>
              <a:t>s Toad</a:t>
            </a:r>
          </a:p>
        </p:txBody>
      </p:sp>
      <p:sp>
        <p:nvSpPr>
          <p:cNvPr id="29699" name="Rectangle 3"/>
          <p:cNvSpPr>
            <a:spLocks noGrp="1" noChangeArrowheads="1"/>
          </p:cNvSpPr>
          <p:nvPr>
            <p:ph type="body" idx="1"/>
          </p:nvPr>
        </p:nvSpPr>
        <p:spPr bwMode="auto">
          <a:xfrm>
            <a:off x="76200" y="1447800"/>
            <a:ext cx="3810000" cy="3810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defRPr/>
            </a:pPr>
            <a:r>
              <a:rPr lang="en-US" sz="2000">
                <a:solidFill>
                  <a:schemeClr val="bg1"/>
                </a:solidFill>
                <a:latin typeface="Arial" charset="0"/>
                <a:cs typeface="+mn-cs"/>
              </a:rPr>
              <a:t>	</a:t>
            </a:r>
            <a:r>
              <a:rPr lang="en-US" sz="2000" b="1" u="sng">
                <a:solidFill>
                  <a:schemeClr val="bg1"/>
                </a:solidFill>
                <a:latin typeface="Arial" charset="0"/>
                <a:cs typeface="+mn-cs"/>
              </a:rPr>
              <a:t>Call</a:t>
            </a:r>
            <a:r>
              <a:rPr lang="en-US" sz="2000">
                <a:solidFill>
                  <a:schemeClr val="bg1"/>
                </a:solidFill>
                <a:latin typeface="Arial" charset="0"/>
                <a:cs typeface="+mn-cs"/>
              </a:rPr>
              <a:t>: </a:t>
            </a:r>
            <a:br>
              <a:rPr lang="en-US" sz="2000">
                <a:solidFill>
                  <a:schemeClr val="bg1"/>
                </a:solidFill>
                <a:latin typeface="Arial" charset="0"/>
                <a:cs typeface="+mn-cs"/>
              </a:rPr>
            </a:br>
            <a:r>
              <a:rPr lang="en-US" sz="2000">
                <a:solidFill>
                  <a:schemeClr val="bg1"/>
                </a:solidFill>
                <a:latin typeface="Arial" charset="0"/>
                <a:cs typeface="+mn-cs"/>
              </a:rPr>
              <a:t>A short, nasal </a:t>
            </a:r>
            <a:br>
              <a:rPr lang="en-US" sz="2000">
                <a:solidFill>
                  <a:schemeClr val="bg1"/>
                </a:solidFill>
                <a:latin typeface="Arial" charset="0"/>
                <a:cs typeface="+mn-cs"/>
              </a:rPr>
            </a:br>
            <a:r>
              <a:rPr lang="en-US" sz="2000" i="1">
                <a:solidFill>
                  <a:schemeClr val="bg1"/>
                </a:solidFill>
                <a:latin typeface="Arial" charset="0"/>
                <a:cs typeface="+mn-cs"/>
              </a:rPr>
              <a:t>w-a-a-a-h </a:t>
            </a:r>
            <a:r>
              <a:rPr lang="en-US" sz="2000">
                <a:solidFill>
                  <a:schemeClr val="bg1"/>
                </a:solidFill>
                <a:latin typeface="Arial" charset="0"/>
                <a:cs typeface="+mn-cs"/>
              </a:rPr>
              <a:t>lasting 1-3 seconds.</a:t>
            </a:r>
            <a:br>
              <a:rPr lang="en-US" sz="2000">
                <a:solidFill>
                  <a:schemeClr val="bg1"/>
                </a:solidFill>
                <a:latin typeface="Arial" charset="0"/>
                <a:cs typeface="+mn-cs"/>
              </a:rPr>
            </a:br>
            <a:r>
              <a:rPr lang="en-US" sz="2000">
                <a:solidFill>
                  <a:schemeClr val="bg1"/>
                </a:solidFill>
                <a:latin typeface="Arial" charset="0"/>
                <a:cs typeface="+mn-cs"/>
              </a:rPr>
              <a:t/>
            </a:r>
            <a:br>
              <a:rPr lang="en-US" sz="2000">
                <a:solidFill>
                  <a:schemeClr val="bg1"/>
                </a:solidFill>
                <a:latin typeface="Arial" charset="0"/>
                <a:cs typeface="+mn-cs"/>
              </a:rPr>
            </a:br>
            <a:r>
              <a:rPr lang="en-US" sz="2000">
                <a:solidFill>
                  <a:schemeClr val="bg1"/>
                </a:solidFill>
                <a:latin typeface="Arial" charset="0"/>
                <a:cs typeface="+mn-cs"/>
              </a:rPr>
              <a:t>Similar to </a:t>
            </a:r>
            <a:br>
              <a:rPr lang="en-US" sz="2000">
                <a:solidFill>
                  <a:schemeClr val="bg1"/>
                </a:solidFill>
                <a:latin typeface="Arial" charset="0"/>
                <a:cs typeface="+mn-cs"/>
              </a:rPr>
            </a:br>
            <a:r>
              <a:rPr lang="en-US" sz="2000" i="1">
                <a:solidFill>
                  <a:schemeClr val="bg1"/>
                </a:solidFill>
                <a:latin typeface="Arial" charset="0"/>
                <a:cs typeface="+mn-cs"/>
              </a:rPr>
              <a:t>A. fowleri </a:t>
            </a:r>
            <a:r>
              <a:rPr lang="en-US" sz="2000">
                <a:solidFill>
                  <a:schemeClr val="bg1"/>
                </a:solidFill>
                <a:latin typeface="Arial" charset="0"/>
                <a:cs typeface="+mn-cs"/>
              </a:rPr>
              <a:t>but lower in pitch.</a:t>
            </a:r>
            <a:br>
              <a:rPr lang="en-US" sz="2000">
                <a:solidFill>
                  <a:schemeClr val="bg1"/>
                </a:solidFill>
                <a:latin typeface="Arial" charset="0"/>
                <a:cs typeface="+mn-cs"/>
              </a:rPr>
            </a:br>
            <a:r>
              <a:rPr lang="en-US" sz="2000">
                <a:solidFill>
                  <a:schemeClr val="bg1"/>
                </a:solidFill>
                <a:latin typeface="Arial" charset="0"/>
                <a:cs typeface="+mn-cs"/>
              </a:rPr>
              <a:t/>
            </a:r>
            <a:br>
              <a:rPr lang="en-US" sz="2000">
                <a:solidFill>
                  <a:schemeClr val="bg1"/>
                </a:solidFill>
                <a:latin typeface="Arial" charset="0"/>
                <a:cs typeface="+mn-cs"/>
              </a:rPr>
            </a:br>
            <a:r>
              <a:rPr lang="en-US" sz="2000">
                <a:solidFill>
                  <a:schemeClr val="bg1"/>
                </a:solidFill>
                <a:latin typeface="Arial" charset="0"/>
                <a:cs typeface="+mn-cs"/>
              </a:rPr>
              <a:t> </a:t>
            </a:r>
            <a:r>
              <a:rPr lang="en-US" sz="2200" b="1" u="sng">
                <a:solidFill>
                  <a:schemeClr val="bg1"/>
                </a:solidFill>
                <a:latin typeface="Arial" charset="0"/>
                <a:cs typeface="+mn-cs"/>
              </a:rPr>
              <a:t>Habitat</a:t>
            </a:r>
            <a:r>
              <a:rPr lang="en-US" sz="2200" b="1">
                <a:solidFill>
                  <a:schemeClr val="bg1"/>
                </a:solidFill>
                <a:latin typeface="Arial" charset="0"/>
                <a:cs typeface="+mn-cs"/>
              </a:rPr>
              <a:t>:</a:t>
            </a:r>
            <a:r>
              <a:rPr lang="en-US" sz="2200">
                <a:solidFill>
                  <a:schemeClr val="bg1"/>
                </a:solidFill>
                <a:latin typeface="Arial" charset="0"/>
                <a:cs typeface="+mn-cs"/>
              </a:rPr>
              <a:t> </a:t>
            </a:r>
            <a:br>
              <a:rPr lang="en-US" sz="2200">
                <a:solidFill>
                  <a:schemeClr val="bg1"/>
                </a:solidFill>
                <a:latin typeface="Arial" charset="0"/>
                <a:cs typeface="+mn-cs"/>
              </a:rPr>
            </a:br>
            <a:r>
              <a:rPr lang="en-US" sz="2200">
                <a:solidFill>
                  <a:schemeClr val="bg1"/>
                </a:solidFill>
                <a:latin typeface="Arial" charset="0"/>
                <a:cs typeface="+mn-cs"/>
              </a:rPr>
              <a:t>Can live in a variety of places from marshes, streambanks, and woods to a common backyard garden.</a:t>
            </a:r>
          </a:p>
        </p:txBody>
      </p:sp>
      <p:grpSp>
        <p:nvGrpSpPr>
          <p:cNvPr id="68611" name="Group 6"/>
          <p:cNvGrpSpPr>
            <a:grpSpLocks/>
          </p:cNvGrpSpPr>
          <p:nvPr/>
        </p:nvGrpSpPr>
        <p:grpSpPr bwMode="auto">
          <a:xfrm>
            <a:off x="4800600" y="5257800"/>
            <a:ext cx="4343400" cy="1600200"/>
            <a:chOff x="3024" y="3312"/>
            <a:chExt cx="2736" cy="1008"/>
          </a:xfrm>
        </p:grpSpPr>
        <p:sp>
          <p:nvSpPr>
            <p:cNvPr id="29703"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8615"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8612" name="Picture 10" descr="NPS_Woodhouse_T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311275"/>
            <a:ext cx="4543425"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Text Box 11"/>
          <p:cNvSpPr txBox="1">
            <a:spLocks noChangeArrowheads="1"/>
          </p:cNvSpPr>
          <p:nvPr/>
        </p:nvSpPr>
        <p:spPr bwMode="auto">
          <a:xfrm>
            <a:off x="8153400" y="4953000"/>
            <a:ext cx="614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NPS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1"/>
          <p:cNvSpPr>
            <a:spLocks noGrp="1"/>
          </p:cNvSpPr>
          <p:nvPr>
            <p:ph idx="1"/>
          </p:nvPr>
        </p:nvSpPr>
        <p:spPr/>
        <p:txBody>
          <a:bodyPr/>
          <a:lstStyle/>
          <a:p>
            <a:pPr eaLnBrk="1" hangingPunct="1">
              <a:buFont typeface="Wingdings 2" pitchFamily="18" charset="2"/>
              <a:buNone/>
            </a:pPr>
            <a:r>
              <a:rPr lang="en-US" dirty="0" smtClean="0"/>
              <a:t>Various human impacts:</a:t>
            </a:r>
          </a:p>
          <a:p>
            <a:pPr eaLnBrk="1" hangingPunct="1"/>
            <a:r>
              <a:rPr lang="en-US" dirty="0" smtClean="0"/>
              <a:t>Habitat destruction</a:t>
            </a:r>
          </a:p>
          <a:p>
            <a:pPr eaLnBrk="1" hangingPunct="1"/>
            <a:r>
              <a:rPr lang="en-US" dirty="0" smtClean="0"/>
              <a:t>Global climate change</a:t>
            </a:r>
          </a:p>
          <a:p>
            <a:pPr eaLnBrk="1" hangingPunct="1"/>
            <a:r>
              <a:rPr lang="en-US" dirty="0" smtClean="0"/>
              <a:t>Invasive species</a:t>
            </a:r>
          </a:p>
          <a:p>
            <a:pPr eaLnBrk="1" hangingPunct="1"/>
            <a:r>
              <a:rPr lang="en-US" dirty="0" smtClean="0"/>
              <a:t>Emerging disease</a:t>
            </a:r>
          </a:p>
          <a:p>
            <a:pPr eaLnBrk="1" hangingPunct="1"/>
            <a:r>
              <a:rPr lang="en-US" dirty="0" smtClean="0"/>
              <a:t>Emerging contaminants</a:t>
            </a:r>
          </a:p>
        </p:txBody>
      </p:sp>
      <p:sp>
        <p:nvSpPr>
          <p:cNvPr id="3" name="Title 2"/>
          <p:cNvSpPr>
            <a:spLocks noGrp="1"/>
          </p:cNvSpPr>
          <p:nvPr>
            <p:ph type="title"/>
          </p:nvPr>
        </p:nvSpPr>
        <p:spPr/>
        <p:txBody>
          <a:bodyPr/>
          <a:lstStyle/>
          <a:p>
            <a:pPr eaLnBrk="1" fontAlgn="auto" hangingPunct="1">
              <a:spcAft>
                <a:spcPts val="0"/>
              </a:spcAft>
              <a:defRPr/>
            </a:pPr>
            <a:r>
              <a:rPr lang="en-US" dirty="0" smtClean="0"/>
              <a:t>Environmental Degradation</a:t>
            </a:r>
            <a:endParaRPr lang="en-US" dirty="0"/>
          </a:p>
        </p:txBody>
      </p:sp>
      <p:pic>
        <p:nvPicPr>
          <p:cNvPr id="8196" name="Picture 5"/>
          <p:cNvPicPr>
            <a:picLocks noChangeAspect="1" noChangeArrowheads="1"/>
          </p:cNvPicPr>
          <p:nvPr/>
        </p:nvPicPr>
        <p:blipFill>
          <a:blip r:embed="rId3" cstate="print"/>
          <a:srcRect/>
          <a:stretch>
            <a:fillRect/>
          </a:stretch>
        </p:blipFill>
        <p:spPr bwMode="auto">
          <a:xfrm>
            <a:off x="5257800" y="1752600"/>
            <a:ext cx="2857500" cy="2857500"/>
          </a:xfrm>
          <a:prstGeom prst="rect">
            <a:avLst/>
          </a:prstGeom>
          <a:noFill/>
          <a:ln w="9525" algn="ctr">
            <a:noFill/>
            <a:miter lim="800000"/>
            <a:headEnd/>
            <a:tailEnd/>
          </a:ln>
        </p:spPr>
      </p:pic>
    </p:spTree>
    <p:extLst>
      <p:ext uri="{BB962C8B-B14F-4D97-AF65-F5344CB8AC3E}">
        <p14:creationId xmlns:p14="http://schemas.microsoft.com/office/powerpoint/2010/main" val="325607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91000" y="4800600"/>
            <a:ext cx="614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NPS</a:t>
            </a:r>
          </a:p>
        </p:txBody>
      </p:sp>
      <p:sp>
        <p:nvSpPr>
          <p:cNvPr id="147459" name="Rectangle 3"/>
          <p:cNvSpPr>
            <a:spLocks noGrp="1" noChangeArrowheads="1"/>
          </p:cNvSpPr>
          <p:nvPr>
            <p:ph type="title"/>
          </p:nvPr>
        </p:nvSpPr>
        <p:spPr>
          <a:xfrm>
            <a:off x="457200" y="0"/>
            <a:ext cx="8229600" cy="1143000"/>
          </a:xfrm>
        </p:spPr>
        <p:txBody>
          <a:bodyPr/>
          <a:lstStyle/>
          <a:p>
            <a:pPr eaLnBrk="1" hangingPunct="1">
              <a:defRPr/>
            </a:pPr>
            <a:r>
              <a:rPr lang="en-US" b="1" u="sng" smtClean="0">
                <a:effectLst>
                  <a:outerShdw blurRad="38100" dist="38100" dir="2700000" algn="tl">
                    <a:srgbClr val="000000"/>
                  </a:outerShdw>
                </a:effectLst>
                <a:ea typeface="+mj-ea"/>
                <a:cs typeface="+mj-cs"/>
              </a:rPr>
              <a:t>Great Plains Toad</a:t>
            </a:r>
            <a:br>
              <a:rPr lang="en-US" b="1" u="sng" smtClean="0">
                <a:effectLst>
                  <a:outerShdw blurRad="38100" dist="38100" dir="2700000" algn="tl">
                    <a:srgbClr val="000000"/>
                  </a:outerShdw>
                </a:effectLst>
                <a:ea typeface="+mj-ea"/>
                <a:cs typeface="+mj-cs"/>
              </a:rPr>
            </a:br>
            <a:r>
              <a:rPr lang="en-US" sz="3200" b="1" i="1" smtClean="0">
                <a:effectLst>
                  <a:outerShdw blurRad="38100" dist="38100" dir="2700000" algn="tl">
                    <a:srgbClr val="000000"/>
                  </a:outerShdw>
                </a:effectLst>
                <a:ea typeface="+mj-ea"/>
                <a:cs typeface="+mj-cs"/>
              </a:rPr>
              <a:t>Anaxyrus (Bufo) cognatus</a:t>
            </a:r>
            <a:endParaRPr lang="en-US" sz="3200" b="1" smtClean="0">
              <a:effectLst>
                <a:outerShdw blurRad="38100" dist="38100" dir="2700000" algn="tl">
                  <a:srgbClr val="000000"/>
                </a:outerShdw>
              </a:effectLst>
              <a:ea typeface="+mj-ea"/>
              <a:cs typeface="+mj-cs"/>
            </a:endParaRPr>
          </a:p>
        </p:txBody>
      </p:sp>
      <p:pic>
        <p:nvPicPr>
          <p:cNvPr id="70659" name="Picture 4" descr="NPS_great_plains_Toad"/>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4495800" cy="34337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0660" name="Group 5"/>
          <p:cNvGrpSpPr>
            <a:grpSpLocks/>
          </p:cNvGrpSpPr>
          <p:nvPr/>
        </p:nvGrpSpPr>
        <p:grpSpPr bwMode="auto">
          <a:xfrm>
            <a:off x="4800600" y="5257800"/>
            <a:ext cx="4343400" cy="1600200"/>
            <a:chOff x="3024" y="3312"/>
            <a:chExt cx="2736" cy="1008"/>
          </a:xfrm>
        </p:grpSpPr>
        <p:sp>
          <p:nvSpPr>
            <p:cNvPr id="30727" name="Rectangle 6"/>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0663" name="Picture 7" descr="AZA-FrogWatch US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726" name="Rectangle 8"/>
          <p:cNvSpPr>
            <a:spLocks noChangeArrowheads="1"/>
          </p:cNvSpPr>
          <p:nvPr/>
        </p:nvSpPr>
        <p:spPr bwMode="auto">
          <a:xfrm>
            <a:off x="5257800" y="1371600"/>
            <a:ext cx="3581400" cy="314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u="sng">
                <a:solidFill>
                  <a:schemeClr val="bg1"/>
                </a:solidFill>
                <a:cs typeface="+mn-cs"/>
              </a:rPr>
              <a:t>Size</a:t>
            </a:r>
            <a:r>
              <a:rPr lang="en-US" b="1">
                <a:solidFill>
                  <a:schemeClr val="bg1"/>
                </a:solidFill>
                <a:cs typeface="+mn-cs"/>
              </a:rPr>
              <a:t>:</a:t>
            </a:r>
            <a:r>
              <a:rPr lang="en-US">
                <a:solidFill>
                  <a:schemeClr val="bg1"/>
                </a:solidFill>
                <a:cs typeface="+mn-cs"/>
              </a:rPr>
              <a:t> </a:t>
            </a:r>
            <a:br>
              <a:rPr lang="en-US">
                <a:solidFill>
                  <a:schemeClr val="bg1"/>
                </a:solidFill>
                <a:cs typeface="+mn-cs"/>
              </a:rPr>
            </a:br>
            <a:r>
              <a:rPr lang="en-US">
                <a:solidFill>
                  <a:schemeClr val="bg1"/>
                </a:solidFill>
                <a:cs typeface="+mn-cs"/>
              </a:rPr>
              <a:t>2 – 4 ½ inches</a:t>
            </a:r>
            <a:br>
              <a:rPr lang="en-US">
                <a:solidFill>
                  <a:schemeClr val="bg1"/>
                </a:solidFill>
                <a:cs typeface="+mn-cs"/>
              </a:rPr>
            </a:br>
            <a:r>
              <a:rPr lang="en-US">
                <a:solidFill>
                  <a:schemeClr val="bg1"/>
                </a:solidFill>
                <a:cs typeface="+mn-cs"/>
              </a:rPr>
              <a:t/>
            </a:r>
            <a:br>
              <a:rPr lang="en-US">
                <a:solidFill>
                  <a:schemeClr val="bg1"/>
                </a:solidFill>
                <a:cs typeface="+mn-cs"/>
              </a:rPr>
            </a:br>
            <a:r>
              <a:rPr lang="en-US">
                <a:solidFill>
                  <a:schemeClr val="bg1"/>
                </a:solidFill>
                <a:cs typeface="+mn-cs"/>
              </a:rPr>
              <a:t>Bold back pattern of large blotches containing many warts.</a:t>
            </a:r>
            <a:br>
              <a:rPr lang="en-US">
                <a:solidFill>
                  <a:schemeClr val="bg1"/>
                </a:solidFill>
                <a:cs typeface="+mn-cs"/>
              </a:rPr>
            </a:br>
            <a:r>
              <a:rPr lang="en-US">
                <a:solidFill>
                  <a:schemeClr val="bg1"/>
                </a:solidFill>
                <a:cs typeface="+mn-cs"/>
              </a:rPr>
              <a:t/>
            </a:r>
            <a:br>
              <a:rPr lang="en-US">
                <a:solidFill>
                  <a:schemeClr val="bg1"/>
                </a:solidFill>
                <a:cs typeface="+mn-cs"/>
              </a:rPr>
            </a:br>
            <a:r>
              <a:rPr lang="en-US">
                <a:solidFill>
                  <a:schemeClr val="bg1"/>
                </a:solidFill>
                <a:cs typeface="+mn-cs"/>
              </a:rPr>
              <a:t>Explosive breeder following heavy rains. </a:t>
            </a:r>
            <a:br>
              <a:rPr lang="en-US">
                <a:solidFill>
                  <a:schemeClr val="bg1"/>
                </a:solidFill>
                <a:cs typeface="+mn-cs"/>
              </a:rPr>
            </a:br>
            <a:endParaRPr lang="en-US">
              <a:solidFill>
                <a:schemeClr val="bg1"/>
              </a:solidFill>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0"/>
            <a:ext cx="8229600" cy="1143000"/>
          </a:xfrm>
        </p:spPr>
        <p:txBody>
          <a:bodyPr/>
          <a:lstStyle/>
          <a:p>
            <a:pPr eaLnBrk="1" hangingPunct="1">
              <a:defRPr/>
            </a:pPr>
            <a:r>
              <a:rPr lang="en-US" sz="4800" b="1" u="sng">
                <a:effectLst>
                  <a:outerShdw blurRad="38100" dist="38100" dir="2700000" algn="tl">
                    <a:srgbClr val="000000"/>
                  </a:outerShdw>
                </a:effectLst>
                <a:latin typeface="Arial" charset="0"/>
                <a:cs typeface="+mj-cs"/>
              </a:rPr>
              <a:t>Great Plains Toad</a:t>
            </a:r>
          </a:p>
        </p:txBody>
      </p:sp>
      <p:sp>
        <p:nvSpPr>
          <p:cNvPr id="31747" name="Rectangle 3"/>
          <p:cNvSpPr>
            <a:spLocks noGrp="1" noChangeArrowheads="1"/>
          </p:cNvSpPr>
          <p:nvPr>
            <p:ph type="body" idx="1"/>
          </p:nvPr>
        </p:nvSpPr>
        <p:spPr bwMode="auto">
          <a:xfrm>
            <a:off x="152400" y="1600200"/>
            <a:ext cx="3886200" cy="3581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defRPr/>
            </a:pPr>
            <a:r>
              <a:rPr lang="en-US" sz="2000" b="1" u="sng">
                <a:solidFill>
                  <a:schemeClr val="bg1"/>
                </a:solidFill>
                <a:latin typeface="Arial" charset="0"/>
                <a:cs typeface="+mn-cs"/>
              </a:rPr>
              <a:t>Range</a:t>
            </a:r>
            <a:r>
              <a:rPr lang="en-US" sz="2000" b="1">
                <a:solidFill>
                  <a:schemeClr val="bg1"/>
                </a:solidFill>
                <a:latin typeface="Arial" charset="0"/>
                <a:cs typeface="+mn-cs"/>
              </a:rPr>
              <a:t>:</a:t>
            </a:r>
            <a:r>
              <a:rPr lang="en-US" sz="2000">
                <a:solidFill>
                  <a:schemeClr val="bg1"/>
                </a:solidFill>
                <a:latin typeface="Arial" charset="0"/>
                <a:cs typeface="+mn-cs"/>
              </a:rPr>
              <a:t> </a:t>
            </a:r>
            <a:br>
              <a:rPr lang="en-US" sz="2000">
                <a:solidFill>
                  <a:schemeClr val="bg1"/>
                </a:solidFill>
                <a:latin typeface="Arial" charset="0"/>
                <a:cs typeface="+mn-cs"/>
              </a:rPr>
            </a:br>
            <a:r>
              <a:rPr lang="en-US" sz="2000">
                <a:solidFill>
                  <a:schemeClr val="bg1"/>
                </a:solidFill>
                <a:latin typeface="Arial" charset="0"/>
                <a:cs typeface="+mn-cs"/>
              </a:rPr>
              <a:t>East of the Rocky Mountains to Missouri;  Mountain South into Texas.</a:t>
            </a:r>
            <a:br>
              <a:rPr lang="en-US" sz="2000">
                <a:solidFill>
                  <a:schemeClr val="bg1"/>
                </a:solidFill>
                <a:latin typeface="Arial" charset="0"/>
                <a:cs typeface="+mn-cs"/>
              </a:rPr>
            </a:br>
            <a:r>
              <a:rPr lang="en-US" sz="2000">
                <a:solidFill>
                  <a:schemeClr val="bg1"/>
                </a:solidFill>
                <a:latin typeface="Arial" charset="0"/>
                <a:cs typeface="+mn-cs"/>
              </a:rPr>
              <a:t/>
            </a:r>
            <a:br>
              <a:rPr lang="en-US" sz="2000">
                <a:solidFill>
                  <a:schemeClr val="bg1"/>
                </a:solidFill>
                <a:latin typeface="Arial" charset="0"/>
                <a:cs typeface="+mn-cs"/>
              </a:rPr>
            </a:br>
            <a:r>
              <a:rPr lang="en-US" sz="2000">
                <a:solidFill>
                  <a:schemeClr val="bg1"/>
                </a:solidFill>
                <a:latin typeface="Arial" charset="0"/>
                <a:cs typeface="+mn-cs"/>
              </a:rPr>
              <a:t/>
            </a:r>
            <a:br>
              <a:rPr lang="en-US" sz="2000">
                <a:solidFill>
                  <a:schemeClr val="bg1"/>
                </a:solidFill>
                <a:latin typeface="Arial" charset="0"/>
                <a:cs typeface="+mn-cs"/>
              </a:rPr>
            </a:br>
            <a:r>
              <a:rPr lang="en-US" sz="2000" b="1" u="sng">
                <a:solidFill>
                  <a:schemeClr val="bg1"/>
                </a:solidFill>
                <a:latin typeface="Arial" charset="0"/>
                <a:cs typeface="+mn-cs"/>
              </a:rPr>
              <a:t>Habitat</a:t>
            </a:r>
            <a:r>
              <a:rPr lang="en-US" sz="2000" b="1">
                <a:solidFill>
                  <a:schemeClr val="bg1"/>
                </a:solidFill>
                <a:latin typeface="Arial" charset="0"/>
                <a:cs typeface="+mn-cs"/>
              </a:rPr>
              <a:t>: </a:t>
            </a:r>
            <a:br>
              <a:rPr lang="en-US" sz="2000" b="1">
                <a:solidFill>
                  <a:schemeClr val="bg1"/>
                </a:solidFill>
                <a:latin typeface="Arial" charset="0"/>
                <a:cs typeface="+mn-cs"/>
              </a:rPr>
            </a:br>
            <a:r>
              <a:rPr lang="en-US" sz="2000">
                <a:solidFill>
                  <a:schemeClr val="bg1"/>
                </a:solidFill>
                <a:latin typeface="Arial" charset="0"/>
                <a:cs typeface="+mn-cs"/>
              </a:rPr>
              <a:t>Grasslands of the prairie and drier bushy areas. Breeds in river floodplains, ponds, ditches, and flooded fields.</a:t>
            </a:r>
          </a:p>
          <a:p>
            <a:pPr marL="0" indent="0" eaLnBrk="1" hangingPunct="1">
              <a:lnSpc>
                <a:spcPct val="80000"/>
              </a:lnSpc>
              <a:buFontTx/>
              <a:buNone/>
              <a:defRPr/>
            </a:pPr>
            <a:r>
              <a:rPr lang="en-US" sz="2000">
                <a:solidFill>
                  <a:schemeClr val="bg1"/>
                </a:solidFill>
                <a:latin typeface="Arial" charset="0"/>
                <a:cs typeface="+mn-cs"/>
              </a:rPr>
              <a:t/>
            </a:r>
            <a:br>
              <a:rPr lang="en-US" sz="2000">
                <a:solidFill>
                  <a:schemeClr val="bg1"/>
                </a:solidFill>
                <a:latin typeface="Arial" charset="0"/>
                <a:cs typeface="+mn-cs"/>
              </a:rPr>
            </a:br>
            <a:r>
              <a:rPr lang="en-US" sz="2000">
                <a:solidFill>
                  <a:schemeClr val="bg1"/>
                </a:solidFill>
                <a:latin typeface="Arial" charset="0"/>
                <a:cs typeface="+mn-cs"/>
              </a:rPr>
              <a:t> </a:t>
            </a:r>
          </a:p>
          <a:p>
            <a:pPr marL="0" indent="0" eaLnBrk="1" hangingPunct="1">
              <a:lnSpc>
                <a:spcPct val="80000"/>
              </a:lnSpc>
              <a:buFontTx/>
              <a:buNone/>
              <a:defRPr/>
            </a:pPr>
            <a:endParaRPr lang="en-US" sz="2000">
              <a:solidFill>
                <a:schemeClr val="bg1"/>
              </a:solidFill>
              <a:latin typeface="Arial" charset="0"/>
              <a:cs typeface="+mn-cs"/>
            </a:endParaRPr>
          </a:p>
        </p:txBody>
      </p:sp>
      <p:pic>
        <p:nvPicPr>
          <p:cNvPr id="72707" name="Picture 4" descr="Great_Plains_Toad"/>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00600" y="1219200"/>
            <a:ext cx="4114800" cy="390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Text Box 5"/>
          <p:cNvSpPr txBox="1">
            <a:spLocks noChangeArrowheads="1"/>
          </p:cNvSpPr>
          <p:nvPr/>
        </p:nvSpPr>
        <p:spPr bwMode="auto">
          <a:xfrm>
            <a:off x="5602288" y="4937125"/>
            <a:ext cx="722312"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USGS</a:t>
            </a:r>
          </a:p>
        </p:txBody>
      </p:sp>
      <p:grpSp>
        <p:nvGrpSpPr>
          <p:cNvPr id="72709" name="Group 6"/>
          <p:cNvGrpSpPr>
            <a:grpSpLocks/>
          </p:cNvGrpSpPr>
          <p:nvPr/>
        </p:nvGrpSpPr>
        <p:grpSpPr bwMode="auto">
          <a:xfrm>
            <a:off x="4800600" y="5257800"/>
            <a:ext cx="4343400" cy="1600200"/>
            <a:chOff x="3024" y="3312"/>
            <a:chExt cx="2736" cy="1008"/>
          </a:xfrm>
        </p:grpSpPr>
        <p:sp>
          <p:nvSpPr>
            <p:cNvPr id="31751"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2711"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76200"/>
            <a:ext cx="8229600" cy="1143000"/>
          </a:xfrm>
        </p:spPr>
        <p:txBody>
          <a:bodyPr/>
          <a:lstStyle/>
          <a:p>
            <a:pPr eaLnBrk="1" hangingPunct="1">
              <a:defRPr/>
            </a:pPr>
            <a:r>
              <a:rPr lang="en-US" sz="4800" b="1" u="sng">
                <a:effectLst>
                  <a:outerShdw blurRad="38100" dist="38100" dir="2700000" algn="tl">
                    <a:srgbClr val="000000"/>
                  </a:outerShdw>
                </a:effectLst>
                <a:latin typeface="Arial" charset="0"/>
                <a:cs typeface="+mj-cs"/>
              </a:rPr>
              <a:t>Great Plains Toad</a:t>
            </a:r>
          </a:p>
        </p:txBody>
      </p:sp>
      <p:sp>
        <p:nvSpPr>
          <p:cNvPr id="32771" name="Rectangle 3"/>
          <p:cNvSpPr>
            <a:spLocks noGrp="1" noChangeArrowheads="1"/>
          </p:cNvSpPr>
          <p:nvPr>
            <p:ph type="body" idx="1"/>
          </p:nvPr>
        </p:nvSpPr>
        <p:spPr bwMode="auto">
          <a:xfrm>
            <a:off x="304800" y="1524000"/>
            <a:ext cx="3505200" cy="35814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Tx/>
              <a:buNone/>
              <a:defRPr/>
            </a:pPr>
            <a:r>
              <a:rPr lang="en-US" sz="2400" b="1" u="sng">
                <a:solidFill>
                  <a:schemeClr val="bg1"/>
                </a:solidFill>
                <a:latin typeface="Arial" charset="0"/>
                <a:cs typeface="+mn-cs"/>
              </a:rPr>
              <a:t>Call</a:t>
            </a:r>
            <a:r>
              <a:rPr lang="en-US" sz="2400" b="1">
                <a:solidFill>
                  <a:schemeClr val="bg1"/>
                </a:solidFill>
                <a:latin typeface="Arial" charset="0"/>
                <a:cs typeface="+mn-cs"/>
              </a:rPr>
              <a:t>:</a:t>
            </a:r>
            <a:r>
              <a:rPr lang="en-US" sz="2400">
                <a:solidFill>
                  <a:schemeClr val="bg1"/>
                </a:solidFill>
                <a:latin typeface="Arial" charset="0"/>
                <a:cs typeface="+mn-cs"/>
              </a:rPr>
              <a:t> </a:t>
            </a:r>
            <a:br>
              <a:rPr lang="en-US" sz="2400">
                <a:solidFill>
                  <a:schemeClr val="bg1"/>
                </a:solidFill>
                <a:latin typeface="Arial" charset="0"/>
                <a:cs typeface="+mn-cs"/>
              </a:rPr>
            </a:br>
            <a:r>
              <a:rPr lang="en-US" sz="2400">
                <a:solidFill>
                  <a:schemeClr val="bg1"/>
                </a:solidFill>
                <a:latin typeface="Arial" charset="0"/>
                <a:cs typeface="+mn-cs"/>
              </a:rPr>
              <a:t>An extended pulsating, metallic rattle or  trill. </a:t>
            </a:r>
            <a:br>
              <a:rPr lang="en-US" sz="2400">
                <a:solidFill>
                  <a:schemeClr val="bg1"/>
                </a:solidFill>
                <a:latin typeface="Arial" charset="0"/>
                <a:cs typeface="+mn-cs"/>
              </a:rPr>
            </a:br>
            <a:r>
              <a:rPr lang="en-US" sz="2400">
                <a:solidFill>
                  <a:schemeClr val="bg1"/>
                </a:solidFill>
                <a:latin typeface="Arial" charset="0"/>
                <a:cs typeface="+mn-cs"/>
              </a:rPr>
              <a:t/>
            </a:r>
            <a:br>
              <a:rPr lang="en-US" sz="2400">
                <a:solidFill>
                  <a:schemeClr val="bg1"/>
                </a:solidFill>
                <a:latin typeface="Arial" charset="0"/>
                <a:cs typeface="+mn-cs"/>
              </a:rPr>
            </a:br>
            <a:r>
              <a:rPr lang="en-US" sz="2400">
                <a:solidFill>
                  <a:schemeClr val="bg1"/>
                </a:solidFill>
                <a:latin typeface="Arial" charset="0"/>
                <a:cs typeface="+mn-cs"/>
              </a:rPr>
              <a:t>May resemble a drill or sound from a toy.</a:t>
            </a:r>
            <a:br>
              <a:rPr lang="en-US" sz="2400">
                <a:solidFill>
                  <a:schemeClr val="bg1"/>
                </a:solidFill>
                <a:latin typeface="Arial" charset="0"/>
                <a:cs typeface="+mn-cs"/>
              </a:rPr>
            </a:br>
            <a:r>
              <a:rPr lang="en-US" sz="2400">
                <a:solidFill>
                  <a:schemeClr val="bg1"/>
                </a:solidFill>
                <a:latin typeface="Arial" charset="0"/>
                <a:cs typeface="+mn-cs"/>
              </a:rPr>
              <a:t/>
            </a:r>
            <a:br>
              <a:rPr lang="en-US" sz="2400">
                <a:solidFill>
                  <a:schemeClr val="bg1"/>
                </a:solidFill>
                <a:latin typeface="Arial" charset="0"/>
                <a:cs typeface="+mn-cs"/>
              </a:rPr>
            </a:br>
            <a:r>
              <a:rPr lang="en-US" sz="2400">
                <a:solidFill>
                  <a:schemeClr val="bg1"/>
                </a:solidFill>
                <a:latin typeface="Arial" charset="0"/>
                <a:cs typeface="+mn-cs"/>
              </a:rPr>
              <a:t>Male</a:t>
            </a:r>
            <a:r>
              <a:rPr lang="ja-JP" altLang="en-US" sz="2400">
                <a:solidFill>
                  <a:schemeClr val="bg1"/>
                </a:solidFill>
                <a:latin typeface="Arial" charset="0"/>
                <a:cs typeface="+mn-cs"/>
              </a:rPr>
              <a:t>’</a:t>
            </a:r>
            <a:r>
              <a:rPr lang="en-US" sz="2400">
                <a:solidFill>
                  <a:schemeClr val="bg1"/>
                </a:solidFill>
                <a:latin typeface="Arial" charset="0"/>
                <a:cs typeface="+mn-cs"/>
              </a:rPr>
              <a:t>s vocal sac is large and curved like a sausage.</a:t>
            </a:r>
          </a:p>
        </p:txBody>
      </p:sp>
      <p:pic>
        <p:nvPicPr>
          <p:cNvPr id="73731" name="Picture 4" descr="greatpl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524000"/>
            <a:ext cx="4724400" cy="350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Text Box 5"/>
          <p:cNvSpPr txBox="1">
            <a:spLocks noChangeArrowheads="1"/>
          </p:cNvSpPr>
          <p:nvPr/>
        </p:nvSpPr>
        <p:spPr bwMode="auto">
          <a:xfrm>
            <a:off x="8224838" y="5013325"/>
            <a:ext cx="614362"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NPS</a:t>
            </a:r>
          </a:p>
        </p:txBody>
      </p:sp>
      <p:grpSp>
        <p:nvGrpSpPr>
          <p:cNvPr id="73733" name="Group 6"/>
          <p:cNvGrpSpPr>
            <a:grpSpLocks/>
          </p:cNvGrpSpPr>
          <p:nvPr/>
        </p:nvGrpSpPr>
        <p:grpSpPr bwMode="auto">
          <a:xfrm>
            <a:off x="4800600" y="5257800"/>
            <a:ext cx="4343400" cy="1600200"/>
            <a:chOff x="3024" y="3312"/>
            <a:chExt cx="2736" cy="1008"/>
          </a:xfrm>
        </p:grpSpPr>
        <p:sp>
          <p:nvSpPr>
            <p:cNvPr id="32775"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3735"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Pelobatidae: Spadefoots (1)</a:t>
            </a:r>
          </a:p>
        </p:txBody>
      </p:sp>
      <p:grpSp>
        <p:nvGrpSpPr>
          <p:cNvPr id="74754" name="Group 3"/>
          <p:cNvGrpSpPr>
            <a:grpSpLocks/>
          </p:cNvGrpSpPr>
          <p:nvPr/>
        </p:nvGrpSpPr>
        <p:grpSpPr bwMode="auto">
          <a:xfrm>
            <a:off x="4800600" y="5257800"/>
            <a:ext cx="4343400" cy="1600200"/>
            <a:chOff x="3024" y="3312"/>
            <a:chExt cx="2736" cy="1008"/>
          </a:xfrm>
        </p:grpSpPr>
        <p:sp>
          <p:nvSpPr>
            <p:cNvPr id="33798"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4758"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3796" name="Text Box 6"/>
          <p:cNvSpPr txBox="1">
            <a:spLocks noChangeArrowheads="1"/>
          </p:cNvSpPr>
          <p:nvPr/>
        </p:nvSpPr>
        <p:spPr bwMode="auto">
          <a:xfrm>
            <a:off x="5181600" y="1084263"/>
            <a:ext cx="3733800"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US" sz="2400" b="1" u="sng" dirty="0" smtClean="0">
                <a:solidFill>
                  <a:srgbClr val="76B900"/>
                </a:solidFill>
                <a:cs typeface="+mn-cs"/>
              </a:rPr>
              <a:t>Species List</a:t>
            </a:r>
          </a:p>
          <a:p>
            <a:pPr eaLnBrk="1" hangingPunct="1">
              <a:spcBef>
                <a:spcPct val="50000"/>
              </a:spcBef>
              <a:defRPr/>
            </a:pPr>
            <a:r>
              <a:rPr lang="en-US" sz="2400" b="1" dirty="0" smtClean="0">
                <a:solidFill>
                  <a:schemeClr val="bg1"/>
                </a:solidFill>
                <a:cs typeface="+mn-cs"/>
              </a:rPr>
              <a:t>Plains </a:t>
            </a:r>
            <a:r>
              <a:rPr lang="en-US" sz="2400" b="1" dirty="0" err="1" smtClean="0">
                <a:solidFill>
                  <a:schemeClr val="bg1"/>
                </a:solidFill>
                <a:cs typeface="+mn-cs"/>
              </a:rPr>
              <a:t>Spadefoot</a:t>
            </a:r>
            <a:r>
              <a:rPr lang="en-US" sz="2400" b="1" dirty="0" smtClean="0">
                <a:solidFill>
                  <a:schemeClr val="bg1"/>
                </a:solidFill>
                <a:cs typeface="+mn-cs"/>
              </a:rPr>
              <a:t> </a:t>
            </a:r>
            <a:endParaRPr lang="en-US" i="1" dirty="0" smtClean="0">
              <a:solidFill>
                <a:srgbClr val="76B900"/>
              </a:solidFill>
              <a:cs typeface="+mn-cs"/>
            </a:endParaRPr>
          </a:p>
        </p:txBody>
      </p:sp>
      <p:sp>
        <p:nvSpPr>
          <p:cNvPr id="33797" name="Text Box 10"/>
          <p:cNvSpPr txBox="1">
            <a:spLocks noChangeArrowheads="1"/>
          </p:cNvSpPr>
          <p:nvPr/>
        </p:nvSpPr>
        <p:spPr bwMode="auto">
          <a:xfrm>
            <a:off x="304800" y="1066800"/>
            <a:ext cx="4648200" cy="4003675"/>
          </a:xfrm>
          <a:prstGeom prst="rect">
            <a:avLst/>
          </a:prstGeom>
          <a:noFill/>
          <a:ln w="254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3550" indent="-463550"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US" sz="2400" b="1" u="sng" smtClean="0">
                <a:solidFill>
                  <a:srgbClr val="76B900"/>
                </a:solidFill>
                <a:cs typeface="+mn-cs"/>
              </a:rPr>
              <a:t>Shared Features</a:t>
            </a:r>
            <a:endParaRPr lang="en-US" sz="2200" smtClean="0">
              <a:solidFill>
                <a:srgbClr val="76B900"/>
              </a:solidFill>
              <a:cs typeface="+mn-cs"/>
            </a:endParaRPr>
          </a:p>
          <a:p>
            <a:pPr eaLnBrk="1" hangingPunct="1">
              <a:spcBef>
                <a:spcPct val="50000"/>
              </a:spcBef>
              <a:buFontTx/>
              <a:buChar char="•"/>
              <a:defRPr/>
            </a:pPr>
            <a:r>
              <a:rPr lang="en-US" sz="2200" smtClean="0">
                <a:solidFill>
                  <a:schemeClr val="bg1"/>
                </a:solidFill>
                <a:cs typeface="+mn-cs"/>
              </a:rPr>
              <a:t>Sickle-shaped spade on inside of each hind foot </a:t>
            </a:r>
          </a:p>
          <a:p>
            <a:pPr eaLnBrk="1" hangingPunct="1">
              <a:spcBef>
                <a:spcPct val="50000"/>
              </a:spcBef>
              <a:buFontTx/>
              <a:buChar char="•"/>
              <a:defRPr/>
            </a:pPr>
            <a:r>
              <a:rPr lang="en-US" sz="2200" smtClean="0">
                <a:solidFill>
                  <a:schemeClr val="bg1"/>
                </a:solidFill>
                <a:cs typeface="+mn-cs"/>
              </a:rPr>
              <a:t>Vertical, elliptical pupils </a:t>
            </a:r>
          </a:p>
          <a:p>
            <a:pPr eaLnBrk="1" hangingPunct="1">
              <a:spcBef>
                <a:spcPct val="50000"/>
              </a:spcBef>
              <a:buFontTx/>
              <a:buChar char="•"/>
              <a:defRPr/>
            </a:pPr>
            <a:r>
              <a:rPr lang="en-US" sz="2200" smtClean="0">
                <a:solidFill>
                  <a:schemeClr val="bg1"/>
                </a:solidFill>
                <a:cs typeface="+mn-cs"/>
              </a:rPr>
              <a:t>Tubercles on skin </a:t>
            </a:r>
          </a:p>
          <a:p>
            <a:pPr eaLnBrk="1" hangingPunct="1">
              <a:spcBef>
                <a:spcPct val="50000"/>
              </a:spcBef>
              <a:buFontTx/>
              <a:buChar char="•"/>
              <a:defRPr/>
            </a:pPr>
            <a:r>
              <a:rPr lang="en-US" sz="2200" smtClean="0">
                <a:solidFill>
                  <a:schemeClr val="bg1"/>
                </a:solidFill>
                <a:cs typeface="+mn-cs"/>
              </a:rPr>
              <a:t>Stout w/broad mouth &amp; short legs </a:t>
            </a:r>
          </a:p>
          <a:p>
            <a:pPr eaLnBrk="1" hangingPunct="1">
              <a:spcBef>
                <a:spcPct val="50000"/>
              </a:spcBef>
              <a:buFontTx/>
              <a:buChar char="•"/>
              <a:defRPr/>
            </a:pPr>
            <a:r>
              <a:rPr lang="en-US" sz="2200" smtClean="0">
                <a:solidFill>
                  <a:schemeClr val="bg1"/>
                </a:solidFill>
                <a:cs typeface="+mn-cs"/>
              </a:rPr>
              <a:t>Primarily fossorial </a:t>
            </a:r>
            <a:br>
              <a:rPr lang="en-US" sz="2200" smtClean="0">
                <a:solidFill>
                  <a:schemeClr val="bg1"/>
                </a:solidFill>
                <a:cs typeface="+mn-cs"/>
              </a:rPr>
            </a:br>
            <a:r>
              <a:rPr lang="en-US" sz="2200" smtClean="0">
                <a:solidFill>
                  <a:schemeClr val="bg1"/>
                </a:solidFill>
                <a:cs typeface="+mn-cs"/>
              </a:rPr>
              <a:t>(dig underground) </a:t>
            </a:r>
            <a:endParaRPr lang="en-US" sz="2200" smtClean="0">
              <a:solidFill>
                <a:srgbClr val="000000"/>
              </a:solidFill>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5" descr="3_Spea_bombifrons_RDBartle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4572000"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4" name="Rectangle 2"/>
          <p:cNvSpPr>
            <a:spLocks noGrp="1" noChangeArrowheads="1"/>
          </p:cNvSpPr>
          <p:nvPr>
            <p:ph type="title"/>
          </p:nvPr>
        </p:nvSpPr>
        <p:spPr>
          <a:xfrm>
            <a:off x="457200" y="1524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Plains Spadefoot</a:t>
            </a:r>
            <a:br>
              <a:rPr lang="en-US" b="1" u="sng">
                <a:effectLst>
                  <a:outerShdw blurRad="38100" dist="38100" dir="2700000" algn="tl">
                    <a:srgbClr val="000000"/>
                  </a:outerShdw>
                </a:effectLst>
                <a:latin typeface="Arial" charset="0"/>
                <a:cs typeface="+mj-cs"/>
              </a:rPr>
            </a:br>
            <a:r>
              <a:rPr lang="en-US" sz="4000" b="1" i="1">
                <a:effectLst>
                  <a:outerShdw blurRad="38100" dist="38100" dir="2700000" algn="tl">
                    <a:srgbClr val="000000"/>
                  </a:outerShdw>
                </a:effectLst>
                <a:latin typeface="Arial" charset="0"/>
                <a:cs typeface="+mj-cs"/>
              </a:rPr>
              <a:t>Spea bombifrons</a:t>
            </a:r>
          </a:p>
        </p:txBody>
      </p:sp>
      <p:grpSp>
        <p:nvGrpSpPr>
          <p:cNvPr id="76803" name="Group 3"/>
          <p:cNvGrpSpPr>
            <a:grpSpLocks/>
          </p:cNvGrpSpPr>
          <p:nvPr/>
        </p:nvGrpSpPr>
        <p:grpSpPr bwMode="auto">
          <a:xfrm>
            <a:off x="4800600" y="5257800"/>
            <a:ext cx="4343400" cy="1600200"/>
            <a:chOff x="3024" y="3312"/>
            <a:chExt cx="2736" cy="1008"/>
          </a:xfrm>
        </p:grpSpPr>
        <p:sp>
          <p:nvSpPr>
            <p:cNvPr id="34825" name="Rectangle 4"/>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6809" name="Picture 5"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4821" name="Line 7"/>
          <p:cNvSpPr>
            <a:spLocks noChangeShapeType="1"/>
          </p:cNvSpPr>
          <p:nvPr/>
        </p:nvSpPr>
        <p:spPr bwMode="auto">
          <a:xfrm>
            <a:off x="1600200" y="2438400"/>
            <a:ext cx="3352800" cy="1524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4822" name="Line 8"/>
          <p:cNvSpPr>
            <a:spLocks noChangeShapeType="1"/>
          </p:cNvSpPr>
          <p:nvPr/>
        </p:nvSpPr>
        <p:spPr bwMode="auto">
          <a:xfrm>
            <a:off x="3352800" y="2971800"/>
            <a:ext cx="1676400" cy="1066800"/>
          </a:xfrm>
          <a:prstGeom prst="line">
            <a:avLst/>
          </a:prstGeom>
          <a:noFill/>
          <a:ln w="25400">
            <a:solidFill>
              <a:srgbClr val="E86A56"/>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6806" name="AutoShape 9"/>
          <p:cNvSpPr>
            <a:spLocks noGrp="1" noChangeAspect="1" noChangeArrowheads="1"/>
          </p:cNvSpPr>
          <p:nvPr>
            <p:ph type="body" idx="1"/>
          </p:nvPr>
        </p:nvSpPr>
        <p:spPr bwMode="auto">
          <a:xfrm>
            <a:off x="5029200" y="1524000"/>
            <a:ext cx="3962400" cy="3429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n-US" sz="2800" b="1" u="sng">
                <a:solidFill>
                  <a:schemeClr val="bg1"/>
                </a:solidFill>
                <a:latin typeface="Arial" charset="0"/>
              </a:rPr>
              <a:t>Size</a:t>
            </a:r>
            <a:r>
              <a:rPr lang="en-US" sz="2800">
                <a:solidFill>
                  <a:schemeClr val="bg1"/>
                </a:solidFill>
                <a:latin typeface="Arial" charset="0"/>
              </a:rPr>
              <a:t>: 1 ½  - 2 ½ inches </a:t>
            </a:r>
          </a:p>
          <a:p>
            <a:pPr marL="0" indent="0" eaLnBrk="1" hangingPunct="1">
              <a:lnSpc>
                <a:spcPct val="80000"/>
              </a:lnSpc>
              <a:buFontTx/>
              <a:buNone/>
            </a:pPr>
            <a:endParaRPr lang="en-US" sz="2800" u="sng">
              <a:solidFill>
                <a:schemeClr val="bg1"/>
              </a:solidFill>
              <a:latin typeface="Arial" charset="0"/>
            </a:endParaRPr>
          </a:p>
          <a:p>
            <a:pPr marL="0" indent="0" eaLnBrk="1" hangingPunct="1">
              <a:lnSpc>
                <a:spcPct val="80000"/>
              </a:lnSpc>
              <a:buFontTx/>
              <a:buNone/>
            </a:pPr>
            <a:r>
              <a:rPr lang="en-US" sz="2800">
                <a:solidFill>
                  <a:schemeClr val="bg1"/>
                </a:solidFill>
                <a:latin typeface="Arial" charset="0"/>
              </a:rPr>
              <a:t>Close set eyes with raised area in between. </a:t>
            </a:r>
            <a:br>
              <a:rPr lang="en-US" sz="2800">
                <a:solidFill>
                  <a:schemeClr val="bg1"/>
                </a:solidFill>
                <a:latin typeface="Arial" charset="0"/>
              </a:rPr>
            </a:br>
            <a:r>
              <a:rPr lang="en-US" sz="2800">
                <a:solidFill>
                  <a:schemeClr val="bg1"/>
                </a:solidFill>
                <a:latin typeface="Arial" charset="0"/>
              </a:rPr>
              <a:t/>
            </a:r>
            <a:br>
              <a:rPr lang="en-US" sz="2800">
                <a:solidFill>
                  <a:schemeClr val="bg1"/>
                </a:solidFill>
                <a:latin typeface="Arial" charset="0"/>
              </a:rPr>
            </a:br>
            <a:r>
              <a:rPr lang="en-US" sz="2800">
                <a:solidFill>
                  <a:schemeClr val="bg1"/>
                </a:solidFill>
                <a:latin typeface="Arial" charset="0"/>
              </a:rPr>
              <a:t>Scattered yellow to orange tubercles scattered on back and legs.</a:t>
            </a:r>
          </a:p>
        </p:txBody>
      </p:sp>
      <p:sp>
        <p:nvSpPr>
          <p:cNvPr id="34824" name="Text Box 13"/>
          <p:cNvSpPr txBox="1">
            <a:spLocks noChangeArrowheads="1"/>
          </p:cNvSpPr>
          <p:nvPr/>
        </p:nvSpPr>
        <p:spPr bwMode="auto">
          <a:xfrm>
            <a:off x="228600" y="4648200"/>
            <a:ext cx="1200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Dick Bartlett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9" descr="naatla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0" y="1295400"/>
            <a:ext cx="5029200"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8" name="Rectangle 2"/>
          <p:cNvSpPr>
            <a:spLocks noGrp="1" noChangeArrowheads="1"/>
          </p:cNvSpPr>
          <p:nvPr>
            <p:ph type="title"/>
          </p:nvPr>
        </p:nvSpPr>
        <p:spPr>
          <a:xfrm>
            <a:off x="4572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Plains Spadefoot</a:t>
            </a:r>
          </a:p>
        </p:txBody>
      </p:sp>
      <p:sp>
        <p:nvSpPr>
          <p:cNvPr id="77827" name="AutoShape 3"/>
          <p:cNvSpPr>
            <a:spLocks noGrp="1" noChangeAspect="1" noChangeArrowheads="1"/>
          </p:cNvSpPr>
          <p:nvPr>
            <p:ph type="body" idx="1"/>
          </p:nvPr>
        </p:nvSpPr>
        <p:spPr bwMode="auto">
          <a:xfrm>
            <a:off x="76200" y="1295400"/>
            <a:ext cx="3429000" cy="3810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sz="2400">
                <a:solidFill>
                  <a:schemeClr val="bg1"/>
                </a:solidFill>
                <a:latin typeface="Arial" charset="0"/>
              </a:rPr>
              <a:t>	</a:t>
            </a:r>
            <a:r>
              <a:rPr lang="en-US" sz="2400" b="1" u="sng">
                <a:solidFill>
                  <a:schemeClr val="bg1"/>
                </a:solidFill>
                <a:latin typeface="Arial" charset="0"/>
              </a:rPr>
              <a:t>Range</a:t>
            </a:r>
            <a:r>
              <a:rPr lang="en-US" sz="2400">
                <a:solidFill>
                  <a:schemeClr val="bg1"/>
                </a:solidFill>
                <a:latin typeface="Arial" charset="0"/>
              </a:rPr>
              <a:t>: </a:t>
            </a:r>
            <a:br>
              <a:rPr lang="en-US" sz="2400">
                <a:solidFill>
                  <a:schemeClr val="bg1"/>
                </a:solidFill>
                <a:latin typeface="Arial" charset="0"/>
              </a:rPr>
            </a:br>
            <a:r>
              <a:rPr lang="en-US" sz="2400">
                <a:solidFill>
                  <a:schemeClr val="bg1"/>
                </a:solidFill>
                <a:latin typeface="Arial" charset="0"/>
              </a:rPr>
              <a:t>Spans from Texas and Arizona northward to Canada.</a:t>
            </a:r>
          </a:p>
          <a:p>
            <a:pPr eaLnBrk="1" hangingPunct="1">
              <a:lnSpc>
                <a:spcPct val="80000"/>
              </a:lnSpc>
              <a:buFontTx/>
              <a:buNone/>
            </a:pPr>
            <a:r>
              <a:rPr lang="en-US" sz="2400">
                <a:solidFill>
                  <a:schemeClr val="bg1"/>
                </a:solidFill>
                <a:latin typeface="Arial" charset="0"/>
              </a:rPr>
              <a:t>	</a:t>
            </a:r>
          </a:p>
          <a:p>
            <a:pPr eaLnBrk="1" hangingPunct="1">
              <a:lnSpc>
                <a:spcPct val="80000"/>
              </a:lnSpc>
              <a:buFontTx/>
              <a:buNone/>
            </a:pPr>
            <a:r>
              <a:rPr lang="en-US" sz="2400">
                <a:solidFill>
                  <a:schemeClr val="bg1"/>
                </a:solidFill>
                <a:latin typeface="Arial" charset="0"/>
              </a:rPr>
              <a:t>	</a:t>
            </a:r>
            <a:r>
              <a:rPr lang="en-US" sz="2400" b="1" u="sng">
                <a:solidFill>
                  <a:schemeClr val="bg1"/>
                </a:solidFill>
                <a:latin typeface="Arial" charset="0"/>
              </a:rPr>
              <a:t>Habitat</a:t>
            </a:r>
            <a:r>
              <a:rPr lang="en-US" sz="2400">
                <a:solidFill>
                  <a:schemeClr val="bg1"/>
                </a:solidFill>
                <a:latin typeface="Arial" charset="0"/>
              </a:rPr>
              <a:t>: </a:t>
            </a:r>
            <a:br>
              <a:rPr lang="en-US" sz="2400">
                <a:solidFill>
                  <a:schemeClr val="bg1"/>
                </a:solidFill>
                <a:latin typeface="Arial" charset="0"/>
              </a:rPr>
            </a:br>
            <a:r>
              <a:rPr lang="en-US" sz="2400">
                <a:solidFill>
                  <a:schemeClr val="bg1"/>
                </a:solidFill>
                <a:latin typeface="Arial" charset="0"/>
              </a:rPr>
              <a:t>Primarily a plains and prairie species; inhabits grassland, sage-brush, and grassy farmland.</a:t>
            </a:r>
          </a:p>
        </p:txBody>
      </p:sp>
      <p:grpSp>
        <p:nvGrpSpPr>
          <p:cNvPr id="77828" name="Group 4"/>
          <p:cNvGrpSpPr>
            <a:grpSpLocks/>
          </p:cNvGrpSpPr>
          <p:nvPr/>
        </p:nvGrpSpPr>
        <p:grpSpPr bwMode="auto">
          <a:xfrm>
            <a:off x="4800600" y="5257800"/>
            <a:ext cx="4343400" cy="1600200"/>
            <a:chOff x="3024" y="3312"/>
            <a:chExt cx="2736" cy="1008"/>
          </a:xfrm>
        </p:grpSpPr>
        <p:sp>
          <p:nvSpPr>
            <p:cNvPr id="35847"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7831" name="Picture 6" descr="AZA-FrogWatch US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6" name="Text Box 8"/>
          <p:cNvSpPr txBox="1">
            <a:spLocks noChangeArrowheads="1"/>
          </p:cNvSpPr>
          <p:nvPr/>
        </p:nvSpPr>
        <p:spPr bwMode="auto">
          <a:xfrm>
            <a:off x="3886200" y="4572000"/>
            <a:ext cx="7223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latin typeface="Verdana" charset="0"/>
                <a:cs typeface="+mn-cs"/>
              </a:rPr>
              <a:t>© USGS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381000" y="76200"/>
            <a:ext cx="8229600" cy="1143000"/>
          </a:xfrm>
        </p:spPr>
        <p:txBody>
          <a:bodyPr/>
          <a:lstStyle/>
          <a:p>
            <a:pPr eaLnBrk="1" hangingPunct="1">
              <a:defRPr/>
            </a:pPr>
            <a:r>
              <a:rPr lang="en-US" b="1" u="sng">
                <a:effectLst>
                  <a:outerShdw blurRad="38100" dist="38100" dir="2700000" algn="tl">
                    <a:srgbClr val="000000"/>
                  </a:outerShdw>
                </a:effectLst>
                <a:latin typeface="Arial" charset="0"/>
                <a:cs typeface="+mj-cs"/>
              </a:rPr>
              <a:t>Plains Spadefoot</a:t>
            </a:r>
          </a:p>
        </p:txBody>
      </p:sp>
      <p:sp>
        <p:nvSpPr>
          <p:cNvPr id="79874" name="AutoShape 3"/>
          <p:cNvSpPr>
            <a:spLocks noGrp="1" noChangeAspect="1" noChangeArrowheads="1"/>
          </p:cNvSpPr>
          <p:nvPr>
            <p:ph type="body" idx="1"/>
          </p:nvPr>
        </p:nvSpPr>
        <p:spPr bwMode="auto">
          <a:xfrm>
            <a:off x="5029200" y="1371600"/>
            <a:ext cx="3997325" cy="3505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n-US" sz="3600" b="1" u="sng">
                <a:solidFill>
                  <a:schemeClr val="bg1"/>
                </a:solidFill>
                <a:latin typeface="Arial" charset="0"/>
              </a:rPr>
              <a:t>Call</a:t>
            </a:r>
            <a:r>
              <a:rPr lang="en-US" sz="3600" b="1">
                <a:solidFill>
                  <a:schemeClr val="bg1"/>
                </a:solidFill>
                <a:latin typeface="Arial" charset="0"/>
              </a:rPr>
              <a:t>:</a:t>
            </a:r>
            <a:br>
              <a:rPr lang="en-US" sz="3600" b="1">
                <a:solidFill>
                  <a:schemeClr val="bg1"/>
                </a:solidFill>
                <a:latin typeface="Arial" charset="0"/>
              </a:rPr>
            </a:br>
            <a:r>
              <a:rPr lang="en-US" sz="3600" b="1">
                <a:solidFill>
                  <a:schemeClr val="bg1"/>
                </a:solidFill>
                <a:latin typeface="Arial" charset="0"/>
              </a:rPr>
              <a:t>Raspy hack repeated once every one to two seconds</a:t>
            </a:r>
            <a:r>
              <a:rPr lang="en-US" sz="3600">
                <a:solidFill>
                  <a:schemeClr val="bg1"/>
                </a:solidFill>
                <a:latin typeface="Arial" charset="0"/>
              </a:rPr>
              <a:t>.</a:t>
            </a:r>
          </a:p>
        </p:txBody>
      </p:sp>
      <p:grpSp>
        <p:nvGrpSpPr>
          <p:cNvPr id="79875" name="Group 4"/>
          <p:cNvGrpSpPr>
            <a:grpSpLocks/>
          </p:cNvGrpSpPr>
          <p:nvPr/>
        </p:nvGrpSpPr>
        <p:grpSpPr bwMode="auto">
          <a:xfrm>
            <a:off x="4800600" y="5257800"/>
            <a:ext cx="4343400" cy="1600200"/>
            <a:chOff x="3024" y="3312"/>
            <a:chExt cx="2736" cy="1008"/>
          </a:xfrm>
        </p:grpSpPr>
        <p:sp>
          <p:nvSpPr>
            <p:cNvPr id="36871"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9879" name="Picture 6"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6869" name="Text Box 8"/>
          <p:cNvSpPr txBox="1">
            <a:spLocks noChangeArrowheads="1"/>
          </p:cNvSpPr>
          <p:nvPr/>
        </p:nvSpPr>
        <p:spPr bwMode="auto">
          <a:xfrm>
            <a:off x="3124200" y="4343400"/>
            <a:ext cx="1200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Dick Bartlett </a:t>
            </a:r>
          </a:p>
        </p:txBody>
      </p:sp>
      <p:pic>
        <p:nvPicPr>
          <p:cNvPr id="79877" name="Picture 11" descr="2_Spea_bombifrons_RDBartle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4572000"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76200"/>
            <a:ext cx="8229600" cy="1143000"/>
          </a:xfrm>
        </p:spPr>
        <p:txBody>
          <a:bodyPr/>
          <a:lstStyle/>
          <a:p>
            <a:pPr eaLnBrk="1" hangingPunct="1">
              <a:defRPr/>
            </a:pPr>
            <a:r>
              <a:rPr lang="en-US" sz="4800" b="1" u="sng" dirty="0" smtClean="0">
                <a:effectLst>
                  <a:outerShdw blurRad="38100" dist="38100" dir="2700000" algn="tl">
                    <a:srgbClr val="000000"/>
                  </a:outerShdw>
                </a:effectLst>
                <a:latin typeface="Arial" charset="0"/>
                <a:cs typeface="+mj-cs"/>
              </a:rPr>
              <a:t>Toad test!</a:t>
            </a:r>
            <a:endParaRPr lang="en-US" sz="4800" b="1" u="sng" dirty="0">
              <a:effectLst>
                <a:outerShdw blurRad="38100" dist="38100" dir="2700000" algn="tl">
                  <a:srgbClr val="000000"/>
                </a:outerShdw>
              </a:effectLst>
              <a:latin typeface="Arial" charset="0"/>
              <a:cs typeface="+mj-cs"/>
            </a:endParaRPr>
          </a:p>
        </p:txBody>
      </p:sp>
      <p:sp>
        <p:nvSpPr>
          <p:cNvPr id="106498" name="AutoShape 3"/>
          <p:cNvSpPr>
            <a:spLocks noGrp="1" noChangeAspect="1" noChangeArrowheads="1"/>
          </p:cNvSpPr>
          <p:nvPr>
            <p:ph type="body" idx="1"/>
          </p:nvPr>
        </p:nvSpPr>
        <p:spPr bwMode="auto">
          <a:xfrm>
            <a:off x="-76200" y="1447800"/>
            <a:ext cx="4456113" cy="3352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sz="2800" dirty="0">
                <a:solidFill>
                  <a:schemeClr val="bg1"/>
                </a:solidFill>
                <a:latin typeface="Arial" charset="0"/>
              </a:rPr>
              <a:t>	</a:t>
            </a:r>
            <a:r>
              <a:rPr lang="en-US" sz="2800" b="1" dirty="0" smtClean="0">
                <a:solidFill>
                  <a:schemeClr val="bg1"/>
                </a:solidFill>
                <a:latin typeface="Arial" charset="0"/>
              </a:rPr>
              <a:t>Remember your clues</a:t>
            </a:r>
            <a:endParaRPr lang="en-US" sz="2800" dirty="0">
              <a:solidFill>
                <a:schemeClr val="bg1"/>
              </a:solidFill>
              <a:latin typeface="Arial" charset="0"/>
            </a:endParaRPr>
          </a:p>
          <a:p>
            <a:pPr eaLnBrk="1" hangingPunct="1">
              <a:lnSpc>
                <a:spcPct val="80000"/>
              </a:lnSpc>
              <a:buFontTx/>
              <a:buNone/>
            </a:pPr>
            <a:endParaRPr lang="en-US" sz="2800" dirty="0">
              <a:solidFill>
                <a:schemeClr val="bg1"/>
              </a:solidFill>
              <a:latin typeface="Arial" charset="0"/>
            </a:endParaRPr>
          </a:p>
        </p:txBody>
      </p:sp>
      <p:grpSp>
        <p:nvGrpSpPr>
          <p:cNvPr id="106499" name="Group 4"/>
          <p:cNvGrpSpPr>
            <a:grpSpLocks/>
          </p:cNvGrpSpPr>
          <p:nvPr/>
        </p:nvGrpSpPr>
        <p:grpSpPr bwMode="auto">
          <a:xfrm>
            <a:off x="4800600" y="5257800"/>
            <a:ext cx="4343400" cy="1600200"/>
            <a:chOff x="3024" y="3312"/>
            <a:chExt cx="2736" cy="1008"/>
          </a:xfrm>
        </p:grpSpPr>
        <p:sp>
          <p:nvSpPr>
            <p:cNvPr id="58375" name="Rectangle 5"/>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6503" name="Picture 6"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83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447800"/>
            <a:ext cx="4724400" cy="3151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8374" name="Text Box 8"/>
          <p:cNvSpPr txBox="1">
            <a:spLocks noChangeArrowheads="1"/>
          </p:cNvSpPr>
          <p:nvPr/>
        </p:nvSpPr>
        <p:spPr bwMode="auto">
          <a:xfrm>
            <a:off x="7772400" y="4572000"/>
            <a:ext cx="11557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000" smtClean="0">
                <a:solidFill>
                  <a:schemeClr val="bg1"/>
                </a:solidFill>
                <a:latin typeface="Verdana" charset="0"/>
                <a:cs typeface="+mn-cs"/>
              </a:rPr>
              <a:t>© Dick Bartlett</a:t>
            </a:r>
          </a:p>
        </p:txBody>
      </p:sp>
    </p:spTree>
    <p:extLst>
      <p:ext uri="{BB962C8B-B14F-4D97-AF65-F5344CB8AC3E}">
        <p14:creationId xmlns:p14="http://schemas.microsoft.com/office/powerpoint/2010/main" val="26523277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6"/>
            <a:ext cx="8229600" cy="1143000"/>
          </a:xfrm>
        </p:spPr>
        <p:txBody>
          <a:bodyPr/>
          <a:lstStyle/>
          <a:p>
            <a:r>
              <a:rPr lang="en-US" dirty="0" smtClean="0"/>
              <a:t>Available Listening </a:t>
            </a:r>
            <a:r>
              <a:rPr lang="en-US" dirty="0" smtClean="0"/>
              <a:t>Sites</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pic>
        <p:nvPicPr>
          <p:cNvPr id="4" name="Picture 3"/>
          <p:cNvPicPr>
            <a:picLocks noChangeAspect="1"/>
          </p:cNvPicPr>
          <p:nvPr/>
        </p:nvPicPr>
        <p:blipFill rotWithShape="1">
          <a:blip r:embed="rId2"/>
          <a:srcRect l="21725" t="19792" r="3313" b="21875"/>
          <a:stretch/>
        </p:blipFill>
        <p:spPr>
          <a:xfrm>
            <a:off x="1457325" y="1135064"/>
            <a:ext cx="6229350" cy="2725341"/>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21083" t="12565" r="-147" b="13597"/>
          <a:stretch/>
        </p:blipFill>
        <p:spPr>
          <a:xfrm>
            <a:off x="1733550" y="3921329"/>
            <a:ext cx="5676900" cy="29807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38252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27496"/>
            <a:ext cx="6457950" cy="1293028"/>
          </a:xfrm>
        </p:spPr>
        <p:txBody>
          <a:bodyPr/>
          <a:lstStyle/>
          <a:p>
            <a:r>
              <a:rPr lang="en-US" dirty="0" smtClean="0"/>
              <a:t>Getting Started</a:t>
            </a:r>
            <a:endParaRPr lang="en-US" dirty="0"/>
          </a:p>
        </p:txBody>
      </p:sp>
      <p:sp>
        <p:nvSpPr>
          <p:cNvPr id="3" name="Content Placeholder 2"/>
          <p:cNvSpPr>
            <a:spLocks noGrp="1"/>
          </p:cNvSpPr>
          <p:nvPr>
            <p:ph idx="1"/>
          </p:nvPr>
        </p:nvSpPr>
        <p:spPr>
          <a:xfrm>
            <a:off x="228600" y="1845734"/>
            <a:ext cx="4086518" cy="4023360"/>
          </a:xfrm>
        </p:spPr>
        <p:txBody>
          <a:bodyPr>
            <a:normAutofit/>
          </a:bodyPr>
          <a:lstStyle/>
          <a:p>
            <a:pPr marL="223838" indent="-223838">
              <a:buFont typeface="Wingdings" panose="05000000000000000000" pitchFamily="2" charset="2"/>
              <a:buChar char="§"/>
            </a:pPr>
            <a:r>
              <a:rPr lang="en-US" sz="2400" dirty="0" smtClean="0">
                <a:solidFill>
                  <a:schemeClr val="bg1"/>
                </a:solidFill>
              </a:rPr>
              <a:t>Register </a:t>
            </a:r>
            <a:r>
              <a:rPr lang="en-US" sz="2400" dirty="0">
                <a:solidFill>
                  <a:schemeClr val="bg1"/>
                </a:solidFill>
              </a:rPr>
              <a:t>on </a:t>
            </a:r>
            <a:r>
              <a:rPr lang="en-US" sz="2400" dirty="0" smtClean="0">
                <a:solidFill>
                  <a:schemeClr val="bg1"/>
                </a:solidFill>
              </a:rPr>
              <a:t>frogwatch.fieldscope.org/</a:t>
            </a:r>
          </a:p>
          <a:p>
            <a:pPr marL="223838" indent="-223838">
              <a:buFont typeface="Wingdings" panose="05000000000000000000" pitchFamily="2" charset="2"/>
              <a:buChar char="§"/>
            </a:pPr>
            <a:r>
              <a:rPr lang="en-US" sz="2400" dirty="0">
                <a:solidFill>
                  <a:schemeClr val="bg1"/>
                </a:solidFill>
              </a:rPr>
              <a:t>Must be logged into account to enter data </a:t>
            </a:r>
          </a:p>
          <a:p>
            <a:pPr marL="406718" lvl="2" indent="-223838">
              <a:buFont typeface="Wingdings" panose="05000000000000000000" pitchFamily="2" charset="2"/>
              <a:buChar char="§"/>
            </a:pPr>
            <a:r>
              <a:rPr lang="en-US" sz="2000" dirty="0">
                <a:solidFill>
                  <a:schemeClr val="bg1"/>
                </a:solidFill>
              </a:rPr>
              <a:t>Upper right-hand corner</a:t>
            </a:r>
          </a:p>
          <a:p>
            <a:pPr marL="223838" indent="-223838">
              <a:buFont typeface="Wingdings" panose="05000000000000000000" pitchFamily="2" charset="2"/>
              <a:buChar char="§"/>
            </a:pPr>
            <a:r>
              <a:rPr lang="en-US" sz="2400" dirty="0" smtClean="0">
                <a:solidFill>
                  <a:schemeClr val="bg1"/>
                </a:solidFill>
              </a:rPr>
              <a:t>Enter data, explore maps, and make graphs</a:t>
            </a:r>
          </a:p>
        </p:txBody>
      </p:sp>
      <p:pic>
        <p:nvPicPr>
          <p:cNvPr id="1028" name="Picture 4" descr="http://www.nygeographicalliance.org/Image/Fieldsco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668" y="327497"/>
            <a:ext cx="2733044" cy="194957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3"/>
          <a:srcRect l="6700" t="11477" r="7208" b="7803"/>
          <a:stretch/>
        </p:blipFill>
        <p:spPr>
          <a:xfrm>
            <a:off x="4061346" y="2502280"/>
            <a:ext cx="5082653" cy="2679320"/>
          </a:xfrm>
          <a:prstGeom prst="rect">
            <a:avLst/>
          </a:prstGeom>
        </p:spPr>
      </p:pic>
    </p:spTree>
    <p:extLst>
      <p:ext uri="{BB962C8B-B14F-4D97-AF65-F5344CB8AC3E}">
        <p14:creationId xmlns:p14="http://schemas.microsoft.com/office/powerpoint/2010/main" val="411660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C:\Users\drew.davis\Desktop\Johnston.2013_Fi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338" y="4007773"/>
            <a:ext cx="2256406" cy="2734985"/>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C:\Users\drew.davis\Desktop\Wright&amp;Wimberley.2013_Fig1b.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6633" y="3686174"/>
            <a:ext cx="2754148" cy="31527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Wetland Loss and Degradation</a:t>
            </a:r>
            <a:endParaRPr lang="en-US" dirty="0"/>
          </a:p>
        </p:txBody>
      </p:sp>
      <p:sp>
        <p:nvSpPr>
          <p:cNvPr id="3" name="Content Placeholder 2"/>
          <p:cNvSpPr>
            <a:spLocks noGrp="1"/>
          </p:cNvSpPr>
          <p:nvPr>
            <p:ph idx="1"/>
          </p:nvPr>
        </p:nvSpPr>
        <p:spPr>
          <a:xfrm>
            <a:off x="457200" y="1670418"/>
            <a:ext cx="8229600" cy="1653807"/>
          </a:xfrm>
        </p:spPr>
        <p:txBody>
          <a:bodyPr>
            <a:normAutofit fontScale="85000" lnSpcReduction="10000"/>
          </a:bodyPr>
          <a:lstStyle/>
          <a:p>
            <a:r>
              <a:rPr lang="en-US" sz="2800" dirty="0" smtClean="0"/>
              <a:t>Pervasive, continuing problem in the US</a:t>
            </a:r>
          </a:p>
          <a:p>
            <a:r>
              <a:rPr lang="en-US" sz="2800" dirty="0" smtClean="0"/>
              <a:t>PPR wetlands are important habitat for amphibians</a:t>
            </a:r>
          </a:p>
          <a:p>
            <a:r>
              <a:rPr lang="en-US" sz="2800" dirty="0" smtClean="0"/>
              <a:t>Increasingly important to prevent degradation of remaining wetlands in the Prairie Pothole Region (PPR)</a:t>
            </a:r>
          </a:p>
          <a:p>
            <a:endParaRPr lang="en-US" sz="2800" dirty="0" smtClean="0"/>
          </a:p>
          <a:p>
            <a:pPr marL="118872" indent="0">
              <a:buNone/>
            </a:pPr>
            <a:endParaRPr lang="en-US" sz="2800" dirty="0"/>
          </a:p>
        </p:txBody>
      </p:sp>
      <p:pic>
        <p:nvPicPr>
          <p:cNvPr id="1027" name="Picture 3" descr="C:\Users\drew.davis\Desktop\Untitled1.pn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30864"/>
          <a:stretch/>
        </p:blipFill>
        <p:spPr bwMode="auto">
          <a:xfrm>
            <a:off x="291346" y="3279382"/>
            <a:ext cx="4066622" cy="630530"/>
          </a:xfrm>
          <a:prstGeom prst="rect">
            <a:avLst/>
          </a:prstGeom>
          <a:noFill/>
          <a:ln cmpd="sng">
            <a:solidFill>
              <a:schemeClr val="tx1"/>
            </a:solidFill>
          </a:ln>
          <a:extLst>
            <a:ext uri="{909E8E84-426E-40dd-AFC4-6F175D3DCCD1}">
              <a14:hiddenFill xmlns:a14="http://schemas.microsoft.com/office/drawing/2010/main" xmlns="">
                <a:solidFill>
                  <a:srgbClr val="FFFFFF"/>
                </a:solidFill>
              </a14:hiddenFill>
            </a:ext>
          </a:extLst>
        </p:spPr>
      </p:pic>
      <p:pic>
        <p:nvPicPr>
          <p:cNvPr id="3075" name="Picture 3" descr="C:\Users\drew.davis\Desktop\Johnston.2013_Fig6a.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18808" y="4005763"/>
            <a:ext cx="2125191" cy="288860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5-Point Star 3"/>
          <p:cNvSpPr/>
          <p:nvPr/>
        </p:nvSpPr>
        <p:spPr>
          <a:xfrm>
            <a:off x="8838281" y="6468727"/>
            <a:ext cx="118030" cy="118030"/>
          </a:xfrm>
          <a:prstGeom prst="star5">
            <a:avLst/>
          </a:prstGeom>
          <a:solidFill>
            <a:srgbClr val="FF0000"/>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C:\Users\drew.davis\Desktop\Untitled.pn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5846" r="1418" b="8269"/>
          <a:stretch/>
        </p:blipFill>
        <p:spPr bwMode="auto">
          <a:xfrm>
            <a:off x="4980036" y="3259573"/>
            <a:ext cx="3867342" cy="71701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0" name="5-Point Star 9"/>
          <p:cNvSpPr/>
          <p:nvPr/>
        </p:nvSpPr>
        <p:spPr>
          <a:xfrm>
            <a:off x="6709389" y="6464115"/>
            <a:ext cx="118030" cy="118030"/>
          </a:xfrm>
          <a:prstGeom prst="star5">
            <a:avLst/>
          </a:prstGeom>
          <a:solidFill>
            <a:srgbClr val="FF0000"/>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9580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719" t="13030" r="30771" b="9853"/>
          <a:stretch/>
        </p:blipFill>
        <p:spPr>
          <a:xfrm>
            <a:off x="4443412" y="0"/>
            <a:ext cx="4700588" cy="6877556"/>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l="10838" t="12097" r="38624" b="6433"/>
          <a:stretch/>
        </p:blipFill>
        <p:spPr>
          <a:xfrm>
            <a:off x="4443411" y="1134001"/>
            <a:ext cx="4610468" cy="5571599"/>
          </a:xfrm>
          <a:prstGeom prst="rect">
            <a:avLst/>
          </a:prstGeom>
        </p:spPr>
      </p:pic>
      <p:sp>
        <p:nvSpPr>
          <p:cNvPr id="2" name="Title 1"/>
          <p:cNvSpPr>
            <a:spLocks noGrp="1"/>
          </p:cNvSpPr>
          <p:nvPr>
            <p:ph type="title"/>
          </p:nvPr>
        </p:nvSpPr>
        <p:spPr>
          <a:xfrm>
            <a:off x="403621" y="322280"/>
            <a:ext cx="8079581" cy="1182524"/>
          </a:xfrm>
        </p:spPr>
        <p:txBody>
          <a:bodyPr/>
          <a:lstStyle/>
          <a:p>
            <a:pPr algn="l"/>
            <a:r>
              <a:rPr lang="en-US" dirty="0" smtClean="0"/>
              <a:t>Registering Site</a:t>
            </a:r>
            <a:endParaRPr lang="en-US" dirty="0"/>
          </a:p>
        </p:txBody>
      </p:sp>
      <p:sp>
        <p:nvSpPr>
          <p:cNvPr id="3" name="Content Placeholder 2"/>
          <p:cNvSpPr>
            <a:spLocks noGrp="1"/>
          </p:cNvSpPr>
          <p:nvPr>
            <p:ph idx="1"/>
          </p:nvPr>
        </p:nvSpPr>
        <p:spPr>
          <a:xfrm>
            <a:off x="4396" y="1530082"/>
            <a:ext cx="4129088" cy="5291236"/>
          </a:xfrm>
        </p:spPr>
        <p:txBody>
          <a:bodyPr>
            <a:normAutofit/>
          </a:bodyPr>
          <a:lstStyle/>
          <a:p>
            <a:pPr marL="577850" indent="-193675">
              <a:buFont typeface="Wingdings" panose="05000000000000000000" pitchFamily="2" charset="2"/>
              <a:buChar char="§"/>
            </a:pPr>
            <a:r>
              <a:rPr lang="en-US" sz="2000" dirty="0" smtClean="0">
                <a:solidFill>
                  <a:schemeClr val="bg1"/>
                </a:solidFill>
              </a:rPr>
              <a:t>Enter Data -&gt; Select Station -&gt; Create New Station</a:t>
            </a:r>
          </a:p>
          <a:p>
            <a:pPr marL="577850" indent="-193675">
              <a:buFont typeface="Wingdings" panose="05000000000000000000" pitchFamily="2" charset="2"/>
              <a:buChar char="§"/>
            </a:pPr>
            <a:r>
              <a:rPr lang="en-US" sz="2000" dirty="0" smtClean="0">
                <a:solidFill>
                  <a:schemeClr val="bg1"/>
                </a:solidFill>
              </a:rPr>
              <a:t>Make name UNIQUE</a:t>
            </a:r>
          </a:p>
          <a:p>
            <a:pPr marL="577850" indent="-193675">
              <a:buFont typeface="Wingdings" panose="05000000000000000000" pitchFamily="2" charset="2"/>
              <a:buChar char="§"/>
            </a:pPr>
            <a:r>
              <a:rPr lang="en-US" sz="2000" dirty="0" smtClean="0">
                <a:solidFill>
                  <a:schemeClr val="bg1"/>
                </a:solidFill>
              </a:rPr>
              <a:t>Coordinates: </a:t>
            </a:r>
          </a:p>
          <a:p>
            <a:pPr marL="760730" lvl="2" indent="-193675">
              <a:buFont typeface="Wingdings" panose="05000000000000000000" pitchFamily="2" charset="2"/>
              <a:buChar char="§"/>
            </a:pPr>
            <a:r>
              <a:rPr lang="en-US" sz="1800" dirty="0" smtClean="0">
                <a:solidFill>
                  <a:schemeClr val="bg1"/>
                </a:solidFill>
              </a:rPr>
              <a:t>Click on wetland in map</a:t>
            </a:r>
          </a:p>
          <a:p>
            <a:pPr marL="760730" lvl="2" indent="-193675">
              <a:buFont typeface="Wingdings" panose="05000000000000000000" pitchFamily="2" charset="2"/>
              <a:buChar char="§"/>
            </a:pPr>
            <a:r>
              <a:rPr lang="en-US" sz="1800" dirty="0" smtClean="0">
                <a:solidFill>
                  <a:schemeClr val="bg1"/>
                </a:solidFill>
              </a:rPr>
              <a:t>Enter GPS Coordinates</a:t>
            </a:r>
          </a:p>
          <a:p>
            <a:pPr marL="577850" indent="-193675">
              <a:buFont typeface="Wingdings" panose="05000000000000000000" pitchFamily="2" charset="2"/>
              <a:buChar char="§"/>
            </a:pPr>
            <a:r>
              <a:rPr lang="en-US" sz="2000" dirty="0" smtClean="0">
                <a:solidFill>
                  <a:schemeClr val="bg1"/>
                </a:solidFill>
              </a:rPr>
              <a:t>Coordinates </a:t>
            </a:r>
            <a:r>
              <a:rPr lang="en-US" sz="2000" dirty="0">
                <a:solidFill>
                  <a:schemeClr val="bg1"/>
                </a:solidFill>
              </a:rPr>
              <a:t>in decimal </a:t>
            </a:r>
            <a:r>
              <a:rPr lang="en-US" sz="2000" dirty="0" smtClean="0">
                <a:solidFill>
                  <a:schemeClr val="bg1"/>
                </a:solidFill>
              </a:rPr>
              <a:t>degrees</a:t>
            </a:r>
          </a:p>
          <a:p>
            <a:pPr marL="742950" lvl="1" indent="-193675">
              <a:buFont typeface="Wingdings" panose="05000000000000000000" pitchFamily="2" charset="2"/>
              <a:buChar char="§"/>
            </a:pPr>
            <a:r>
              <a:rPr lang="en-US" sz="1800" dirty="0" smtClean="0"/>
              <a:t>Longitude </a:t>
            </a:r>
            <a:r>
              <a:rPr lang="en-US" sz="1800" dirty="0"/>
              <a:t>is </a:t>
            </a:r>
            <a:r>
              <a:rPr lang="en-US" sz="1800" dirty="0" smtClean="0"/>
              <a:t>negative</a:t>
            </a:r>
            <a:endParaRPr lang="en-US" sz="1800" dirty="0"/>
          </a:p>
          <a:p>
            <a:pPr marL="760730" lvl="3" indent="-193675">
              <a:buFont typeface="Wingdings" panose="05000000000000000000" pitchFamily="2" charset="2"/>
              <a:buChar char="§"/>
            </a:pPr>
            <a:r>
              <a:rPr lang="en-US" sz="1800" dirty="0">
                <a:solidFill>
                  <a:schemeClr val="bg1"/>
                </a:solidFill>
              </a:rPr>
              <a:t>Minimum of four decimal places</a:t>
            </a:r>
          </a:p>
          <a:p>
            <a:endParaRPr lang="en-US" sz="2400" dirty="0">
              <a:solidFill>
                <a:schemeClr val="bg1"/>
              </a:solidFill>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l="2651" t="11761" r="40341" b="15139"/>
          <a:stretch/>
        </p:blipFill>
        <p:spPr>
          <a:xfrm>
            <a:off x="4443414" y="1812570"/>
            <a:ext cx="4700587" cy="4518393"/>
          </a:xfrm>
          <a:prstGeom prst="rect">
            <a:avLst/>
          </a:prstGeom>
        </p:spPr>
      </p:pic>
      <p:sp>
        <p:nvSpPr>
          <p:cNvPr id="9" name="Oval 8"/>
          <p:cNvSpPr/>
          <p:nvPr/>
        </p:nvSpPr>
        <p:spPr>
          <a:xfrm>
            <a:off x="4443414" y="5712942"/>
            <a:ext cx="4300537" cy="973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79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463" y="85724"/>
            <a:ext cx="8079581" cy="1658198"/>
          </a:xfrm>
        </p:spPr>
        <p:txBody>
          <a:bodyPr/>
          <a:lstStyle/>
          <a:p>
            <a:r>
              <a:rPr lang="en-US" dirty="0" smtClean="0"/>
              <a:t>Entering Monitoring Data</a:t>
            </a:r>
            <a:endParaRPr lang="en-US" dirty="0"/>
          </a:p>
        </p:txBody>
      </p:sp>
      <p:sp>
        <p:nvSpPr>
          <p:cNvPr id="3" name="Content Placeholder 2"/>
          <p:cNvSpPr>
            <a:spLocks noGrp="1"/>
          </p:cNvSpPr>
          <p:nvPr>
            <p:ph idx="1"/>
          </p:nvPr>
        </p:nvSpPr>
        <p:spPr>
          <a:xfrm>
            <a:off x="381000" y="1763628"/>
            <a:ext cx="2920738" cy="5391149"/>
          </a:xfrm>
        </p:spPr>
        <p:txBody>
          <a:bodyPr/>
          <a:lstStyle/>
          <a:p>
            <a:pPr marL="288925" indent="-265113">
              <a:buFont typeface="Wingdings" panose="05000000000000000000" pitchFamily="2" charset="2"/>
              <a:buChar char="§"/>
            </a:pPr>
            <a:r>
              <a:rPr lang="en-US" sz="2800" dirty="0" smtClean="0">
                <a:solidFill>
                  <a:schemeClr val="bg1"/>
                </a:solidFill>
              </a:rPr>
              <a:t>Enter site and call data</a:t>
            </a:r>
          </a:p>
          <a:p>
            <a:pPr marL="288925" indent="-265113">
              <a:buFont typeface="Wingdings" panose="05000000000000000000" pitchFamily="2" charset="2"/>
              <a:buChar char="§"/>
            </a:pPr>
            <a:r>
              <a:rPr lang="en-US" sz="2800" dirty="0" smtClean="0">
                <a:solidFill>
                  <a:schemeClr val="bg1"/>
                </a:solidFill>
              </a:rPr>
              <a:t>Save data entry</a:t>
            </a:r>
          </a:p>
          <a:p>
            <a:pPr marL="288925" indent="-265113">
              <a:buFont typeface="Wingdings" panose="05000000000000000000" pitchFamily="2" charset="2"/>
              <a:buChar char="§"/>
            </a:pPr>
            <a:r>
              <a:rPr lang="en-US" sz="2800" dirty="0" smtClean="0">
                <a:solidFill>
                  <a:schemeClr val="bg1"/>
                </a:solidFill>
              </a:rPr>
              <a:t>Flagging Data:</a:t>
            </a:r>
          </a:p>
          <a:p>
            <a:pPr marL="471805" lvl="3" indent="-265113">
              <a:buFont typeface="Wingdings" panose="05000000000000000000" pitchFamily="2" charset="2"/>
              <a:buChar char="§"/>
            </a:pPr>
            <a:r>
              <a:rPr lang="en-US" sz="2400" dirty="0" smtClean="0">
                <a:solidFill>
                  <a:schemeClr val="bg1"/>
                </a:solidFill>
              </a:rPr>
              <a:t>Questionable data</a:t>
            </a:r>
            <a:endParaRPr lang="en-US" sz="2400" dirty="0">
              <a:solidFill>
                <a:schemeClr val="bg1"/>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3030" t="17488" r="4546" b="7392"/>
          <a:stretch/>
        </p:blipFill>
        <p:spPr>
          <a:xfrm>
            <a:off x="3544948" y="2019801"/>
            <a:ext cx="5502799" cy="4495799"/>
          </a:xfrm>
          <a:prstGeom prst="rect">
            <a:avLst/>
          </a:prstGeom>
        </p:spPr>
      </p:pic>
      <p:sp>
        <p:nvSpPr>
          <p:cNvPr id="5" name="Oval 4"/>
          <p:cNvSpPr/>
          <p:nvPr/>
        </p:nvSpPr>
        <p:spPr>
          <a:xfrm>
            <a:off x="8595508" y="4146382"/>
            <a:ext cx="481262" cy="6256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55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124" t="17477" r="4555" b="18767"/>
          <a:stretch/>
        </p:blipFill>
        <p:spPr>
          <a:xfrm>
            <a:off x="90328" y="1873663"/>
            <a:ext cx="9009062" cy="4663869"/>
          </a:xfrm>
          <a:prstGeom prst="rect">
            <a:avLst/>
          </a:prstGeom>
        </p:spPr>
      </p:pic>
      <p:sp>
        <p:nvSpPr>
          <p:cNvPr id="2" name="Title 1"/>
          <p:cNvSpPr>
            <a:spLocks noGrp="1"/>
          </p:cNvSpPr>
          <p:nvPr>
            <p:ph type="title"/>
          </p:nvPr>
        </p:nvSpPr>
        <p:spPr/>
        <p:txBody>
          <a:bodyPr/>
          <a:lstStyle/>
          <a:p>
            <a:r>
              <a:rPr lang="en-US" dirty="0" smtClean="0"/>
              <a:t>Analyzing Data</a:t>
            </a:r>
            <a:endParaRPr lang="en-US" dirty="0"/>
          </a:p>
        </p:txBody>
      </p:sp>
      <p:pic>
        <p:nvPicPr>
          <p:cNvPr id="5" name="Picture 4"/>
          <p:cNvPicPr>
            <a:picLocks noChangeAspect="1"/>
          </p:cNvPicPr>
          <p:nvPr/>
        </p:nvPicPr>
        <p:blipFill rotWithShape="1">
          <a:blip r:embed="rId3"/>
          <a:srcRect l="13012" t="27248" r="5737" b="16173"/>
          <a:stretch/>
        </p:blipFill>
        <p:spPr>
          <a:xfrm>
            <a:off x="117571" y="1873662"/>
            <a:ext cx="8934567" cy="4663870"/>
          </a:xfrm>
          <a:prstGeom prst="rect">
            <a:avLst/>
          </a:prstGeom>
        </p:spPr>
      </p:pic>
      <p:pic>
        <p:nvPicPr>
          <p:cNvPr id="6" name="Picture 5"/>
          <p:cNvPicPr>
            <a:picLocks noChangeAspect="1"/>
          </p:cNvPicPr>
          <p:nvPr/>
        </p:nvPicPr>
        <p:blipFill rotWithShape="1">
          <a:blip r:embed="rId4"/>
          <a:srcRect l="11914" t="15375" r="4246" b="22678"/>
          <a:stretch/>
        </p:blipFill>
        <p:spPr>
          <a:xfrm>
            <a:off x="90328" y="1894174"/>
            <a:ext cx="8961810" cy="4963826"/>
          </a:xfrm>
          <a:prstGeom prst="rect">
            <a:avLst/>
          </a:prstGeom>
        </p:spPr>
      </p:pic>
    </p:spTree>
    <p:extLst>
      <p:ext uri="{BB962C8B-B14F-4D97-AF65-F5344CB8AC3E}">
        <p14:creationId xmlns:p14="http://schemas.microsoft.com/office/powerpoint/2010/main" val="414059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enter data</a:t>
            </a:r>
            <a:endParaRPr lang="en-US" dirty="0"/>
          </a:p>
        </p:txBody>
      </p:sp>
      <p:sp>
        <p:nvSpPr>
          <p:cNvPr id="3" name="Content Placeholder 2"/>
          <p:cNvSpPr>
            <a:spLocks noGrp="1"/>
          </p:cNvSpPr>
          <p:nvPr>
            <p:ph idx="1"/>
          </p:nvPr>
        </p:nvSpPr>
        <p:spPr/>
        <p:txBody>
          <a:bodyPr/>
          <a:lstStyle/>
          <a:p>
            <a:r>
              <a:rPr lang="en-US" dirty="0" err="1" smtClean="0"/>
              <a:t>Fieldscope.com</a:t>
            </a:r>
            <a:endParaRPr lang="en-US" dirty="0"/>
          </a:p>
        </p:txBody>
      </p:sp>
    </p:spTree>
    <p:extLst>
      <p:ext uri="{BB962C8B-B14F-4D97-AF65-F5344CB8AC3E}">
        <p14:creationId xmlns:p14="http://schemas.microsoft.com/office/powerpoint/2010/main" val="25319675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457200" y="152400"/>
            <a:ext cx="8229600" cy="1143000"/>
          </a:xfrm>
        </p:spPr>
        <p:txBody>
          <a:bodyPr/>
          <a:lstStyle/>
          <a:p>
            <a:pPr eaLnBrk="1" hangingPunct="1">
              <a:defRPr/>
            </a:pPr>
            <a:r>
              <a:rPr lang="en-US" sz="4800" dirty="0" smtClean="0">
                <a:solidFill>
                  <a:srgbClr val="76B900"/>
                </a:solidFill>
                <a:effectLst>
                  <a:outerShdw blurRad="38100" dist="38100" dir="2700000" algn="tl">
                    <a:srgbClr val="000000"/>
                  </a:outerShdw>
                </a:effectLst>
                <a:latin typeface="Arial" charset="0"/>
                <a:cs typeface="+mj-cs"/>
              </a:rPr>
              <a:t>Time </a:t>
            </a:r>
            <a:r>
              <a:rPr lang="en-US" sz="4800" dirty="0">
                <a:solidFill>
                  <a:srgbClr val="76B900"/>
                </a:solidFill>
                <a:effectLst>
                  <a:outerShdw blurRad="38100" dist="38100" dir="2700000" algn="tl">
                    <a:srgbClr val="000000"/>
                  </a:outerShdw>
                </a:effectLst>
                <a:latin typeface="Arial" charset="0"/>
                <a:cs typeface="+mj-cs"/>
              </a:rPr>
              <a:t>to practice!</a:t>
            </a:r>
          </a:p>
        </p:txBody>
      </p:sp>
      <p:grpSp>
        <p:nvGrpSpPr>
          <p:cNvPr id="80898" name="Group 6"/>
          <p:cNvGrpSpPr>
            <a:grpSpLocks/>
          </p:cNvGrpSpPr>
          <p:nvPr/>
        </p:nvGrpSpPr>
        <p:grpSpPr bwMode="auto">
          <a:xfrm>
            <a:off x="4800600" y="5257800"/>
            <a:ext cx="4343400" cy="1600200"/>
            <a:chOff x="3024" y="3312"/>
            <a:chExt cx="2736" cy="1008"/>
          </a:xfrm>
        </p:grpSpPr>
        <p:sp>
          <p:nvSpPr>
            <p:cNvPr id="37894" name="Rectangle 7"/>
            <p:cNvSpPr>
              <a:spLocks noChangeArrowheads="1"/>
            </p:cNvSpPr>
            <p:nvPr/>
          </p:nvSpPr>
          <p:spPr bwMode="auto">
            <a:xfrm>
              <a:off x="3024" y="3312"/>
              <a:ext cx="2736" cy="100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80902" name="Picture 8" descr="AZA-FrogWatch U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7893" name="Text Box 5"/>
          <p:cNvSpPr txBox="1">
            <a:spLocks noChangeArrowheads="1"/>
          </p:cNvSpPr>
          <p:nvPr/>
        </p:nvSpPr>
        <p:spPr bwMode="auto">
          <a:xfrm>
            <a:off x="5791200" y="4800600"/>
            <a:ext cx="17970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000">
                <a:solidFill>
                  <a:schemeClr val="tx1"/>
                </a:solidFill>
                <a:latin typeface="Arial" charset="0"/>
                <a:ea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defRPr/>
            </a:pPr>
            <a:r>
              <a:rPr lang="en-US" sz="1000" smtClean="0">
                <a:solidFill>
                  <a:schemeClr val="bg1"/>
                </a:solidFill>
                <a:latin typeface="Verdana" charset="0"/>
                <a:cs typeface="+mn-cs"/>
              </a:rPr>
              <a:t>New Jersey Chorus Frogs</a:t>
            </a:r>
          </a:p>
          <a:p>
            <a:pPr algn="r" eaLnBrk="1" hangingPunct="1">
              <a:defRPr/>
            </a:pPr>
            <a:r>
              <a:rPr lang="en-US" sz="1000" smtClean="0">
                <a:solidFill>
                  <a:schemeClr val="bg1"/>
                </a:solidFill>
                <a:latin typeface="Verdana" charset="0"/>
                <a:cs typeface="+mn-cs"/>
              </a:rPr>
              <a:t>© Will Lattea</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Haven’t had enough?!</a:t>
            </a:r>
            <a:endParaRPr lang="en-US" dirty="0"/>
          </a:p>
        </p:txBody>
      </p:sp>
      <p:sp>
        <p:nvSpPr>
          <p:cNvPr id="3" name="Content Placeholder 2"/>
          <p:cNvSpPr>
            <a:spLocks noGrp="1"/>
          </p:cNvSpPr>
          <p:nvPr>
            <p:ph idx="1"/>
          </p:nvPr>
        </p:nvSpPr>
        <p:spPr/>
        <p:txBody>
          <a:bodyPr/>
          <a:lstStyle/>
          <a:p>
            <a:r>
              <a:rPr lang="en-US" dirty="0" smtClean="0"/>
              <a:t>Separate Citizen Science Program </a:t>
            </a:r>
          </a:p>
          <a:p>
            <a:pPr lvl="1"/>
            <a:r>
              <a:rPr lang="en-US" dirty="0" smtClean="0"/>
              <a:t>National Park Service sponsored program</a:t>
            </a:r>
          </a:p>
          <a:p>
            <a:pPr lvl="1"/>
            <a:r>
              <a:rPr lang="en-US" dirty="0"/>
              <a:t>Bow Creek </a:t>
            </a:r>
            <a:r>
              <a:rPr lang="en-US" dirty="0" smtClean="0"/>
              <a:t>and other site surveys</a:t>
            </a:r>
          </a:p>
          <a:p>
            <a:pPr lvl="1"/>
            <a:r>
              <a:rPr lang="en-US" dirty="0" smtClean="0"/>
              <a:t>More than calls- identify eggs and larvae</a:t>
            </a:r>
            <a:endParaRPr lang="en-US" dirty="0"/>
          </a:p>
        </p:txBody>
      </p:sp>
      <p:pic>
        <p:nvPicPr>
          <p:cNvPr id="4" name="Picture 3"/>
          <p:cNvPicPr>
            <a:picLocks noChangeAspect="1"/>
          </p:cNvPicPr>
          <p:nvPr/>
        </p:nvPicPr>
        <p:blipFill>
          <a:blip r:embed="rId2"/>
          <a:stretch>
            <a:fillRect/>
          </a:stretch>
        </p:blipFill>
        <p:spPr>
          <a:xfrm>
            <a:off x="4323141" y="3851275"/>
            <a:ext cx="4802755" cy="3006725"/>
          </a:xfrm>
          <a:prstGeom prst="rect">
            <a:avLst/>
          </a:prstGeom>
        </p:spPr>
      </p:pic>
    </p:spTree>
    <p:extLst>
      <p:ext uri="{BB962C8B-B14F-4D97-AF65-F5344CB8AC3E}">
        <p14:creationId xmlns:p14="http://schemas.microsoft.com/office/powerpoint/2010/main" val="10848977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Stations</a:t>
            </a:r>
            <a:endParaRPr lang="en-US" dirty="0"/>
          </a:p>
        </p:txBody>
      </p:sp>
      <p:sp>
        <p:nvSpPr>
          <p:cNvPr id="3" name="Content Placeholder 2"/>
          <p:cNvSpPr>
            <a:spLocks noGrp="1"/>
          </p:cNvSpPr>
          <p:nvPr>
            <p:ph idx="1"/>
          </p:nvPr>
        </p:nvSpPr>
        <p:spPr/>
        <p:txBody>
          <a:bodyPr/>
          <a:lstStyle/>
          <a:p>
            <a:r>
              <a:rPr lang="en-US" dirty="0" smtClean="0"/>
              <a:t>Register account and sites</a:t>
            </a:r>
          </a:p>
          <a:p>
            <a:r>
              <a:rPr lang="en-US" dirty="0" smtClean="0"/>
              <a:t>Identify species visually</a:t>
            </a:r>
          </a:p>
          <a:p>
            <a:r>
              <a:rPr lang="en-US" dirty="0" smtClean="0"/>
              <a:t>Re-test for certification</a:t>
            </a:r>
          </a:p>
          <a:p>
            <a:pPr marL="0" indent="0">
              <a:buNone/>
            </a:pPr>
            <a:endParaRPr lang="en-US" dirty="0"/>
          </a:p>
        </p:txBody>
      </p:sp>
    </p:spTree>
    <p:extLst>
      <p:ext uri="{BB962C8B-B14F-4D97-AF65-F5344CB8AC3E}">
        <p14:creationId xmlns:p14="http://schemas.microsoft.com/office/powerpoint/2010/main" val="1328133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p:txBody>
          <a:bodyPr/>
          <a:lstStyle/>
          <a:p>
            <a:r>
              <a:rPr lang="en-US" dirty="0" smtClean="0"/>
              <a:t>It takes practice and time to learn calls</a:t>
            </a:r>
          </a:p>
          <a:p>
            <a:pPr lvl="1"/>
            <a:r>
              <a:rPr lang="en-US" dirty="0" smtClean="0"/>
              <a:t>Don’t expect to be an expert after one session</a:t>
            </a:r>
          </a:p>
          <a:p>
            <a:pPr lvl="1"/>
            <a:r>
              <a:rPr lang="en-US" dirty="0" smtClean="0"/>
              <a:t>Use online resources</a:t>
            </a:r>
          </a:p>
          <a:p>
            <a:pPr lvl="1"/>
            <a:r>
              <a:rPr lang="en-US" dirty="0" smtClean="0"/>
              <a:t>Please register a site and sample repeatedly!</a:t>
            </a:r>
          </a:p>
          <a:p>
            <a:pPr lvl="1"/>
            <a:r>
              <a:rPr lang="en-US" dirty="0" smtClean="0"/>
              <a:t>Share this with friends outside of the area!</a:t>
            </a:r>
            <a:endParaRPr lang="en-US" dirty="0"/>
          </a:p>
        </p:txBody>
      </p:sp>
    </p:spTree>
    <p:extLst>
      <p:ext uri="{BB962C8B-B14F-4D97-AF65-F5344CB8AC3E}">
        <p14:creationId xmlns:p14="http://schemas.microsoft.com/office/powerpoint/2010/main" val="1994393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l="11494" t="8881" r="40230"/>
          <a:stretch>
            <a:fillRect/>
          </a:stretch>
        </p:blipFill>
        <p:spPr bwMode="auto">
          <a:xfrm>
            <a:off x="76200" y="0"/>
            <a:ext cx="4678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ext Box 3"/>
          <p:cNvSpPr txBox="1">
            <a:spLocks noChangeArrowheads="1"/>
          </p:cNvSpPr>
          <p:nvPr/>
        </p:nvSpPr>
        <p:spPr bwMode="auto">
          <a:xfrm>
            <a:off x="5105400" y="152400"/>
            <a:ext cx="3886200" cy="465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2600">
                <a:solidFill>
                  <a:srgbClr val="76B900"/>
                </a:solidFill>
              </a:rPr>
              <a:t>Frog and toad species can be distinguished by the sounds they make in same way songbirds can be identified.</a:t>
            </a:r>
          </a:p>
          <a:p>
            <a:pPr eaLnBrk="1" hangingPunct="1">
              <a:spcBef>
                <a:spcPct val="50000"/>
              </a:spcBef>
            </a:pPr>
            <a:r>
              <a:rPr lang="en-US" sz="2600">
                <a:solidFill>
                  <a:srgbClr val="76B900"/>
                </a:solidFill>
              </a:rPr>
              <a:t>Each species makes unique vocalizations – sometimes calling and genetic analyses are the only way to determine distinct species.</a:t>
            </a:r>
          </a:p>
        </p:txBody>
      </p:sp>
      <p:grpSp>
        <p:nvGrpSpPr>
          <p:cNvPr id="19459" name="Group 6"/>
          <p:cNvGrpSpPr>
            <a:grpSpLocks/>
          </p:cNvGrpSpPr>
          <p:nvPr/>
        </p:nvGrpSpPr>
        <p:grpSpPr bwMode="auto">
          <a:xfrm>
            <a:off x="4800600" y="5257800"/>
            <a:ext cx="4343400" cy="1600200"/>
            <a:chOff x="3024" y="3312"/>
            <a:chExt cx="2736" cy="1008"/>
          </a:xfrm>
        </p:grpSpPr>
        <p:sp>
          <p:nvSpPr>
            <p:cNvPr id="19460" name="Rectangle 7"/>
            <p:cNvSpPr>
              <a:spLocks noChangeArrowheads="1"/>
            </p:cNvSpPr>
            <p:nvPr/>
          </p:nvSpPr>
          <p:spPr bwMode="auto">
            <a:xfrm>
              <a:off x="3024" y="3312"/>
              <a:ext cx="2736" cy="100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latin typeface="Times New Roman" charset="0"/>
              </a:endParaRPr>
            </a:p>
          </p:txBody>
        </p:sp>
        <p:pic>
          <p:nvPicPr>
            <p:cNvPr id="19461" name="Picture 8" descr="AZA-FrogWatch US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3385"/>
              <a:ext cx="2544" cy="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3974</TotalTime>
  <Words>2527</Words>
  <Application>Microsoft Office PowerPoint</Application>
  <PresentationFormat>On-screen Show (4:3)</PresentationFormat>
  <Paragraphs>688</Paragraphs>
  <Slides>87</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ＭＳ Ｐゴシック</vt:lpstr>
      <vt:lpstr>Arial</vt:lpstr>
      <vt:lpstr>Gotham Medium</vt:lpstr>
      <vt:lpstr>Times New Roman</vt:lpstr>
      <vt:lpstr>Verdana</vt:lpstr>
      <vt:lpstr>Wingdings</vt:lpstr>
      <vt:lpstr>Wingdings 2</vt:lpstr>
      <vt:lpstr>Default Design</vt:lpstr>
      <vt:lpstr>Great Plains Chapter</vt:lpstr>
      <vt:lpstr>Outline</vt:lpstr>
      <vt:lpstr>Introduction</vt:lpstr>
      <vt:lpstr>Goals</vt:lpstr>
      <vt:lpstr>Welcome! Now take a test!</vt:lpstr>
      <vt:lpstr>Amphibian Declines</vt:lpstr>
      <vt:lpstr>Environmental Degradation</vt:lpstr>
      <vt:lpstr>Wetland Loss and Degradation</vt:lpstr>
      <vt:lpstr>PowerPoint Presentation</vt:lpstr>
      <vt:lpstr>Frogs and Toads of  the Dakotas and surrounding states</vt:lpstr>
      <vt:lpstr>Learning Calls</vt:lpstr>
      <vt:lpstr>American Bullfrog</vt:lpstr>
      <vt:lpstr>Ranidae: True Frogs (3)</vt:lpstr>
      <vt:lpstr>Northern Leopard Frog Lithobates (Rana) pipiens</vt:lpstr>
      <vt:lpstr>Northern Leopard Frog</vt:lpstr>
      <vt:lpstr>Plains Leopard Frog Lithobates blairi</vt:lpstr>
      <vt:lpstr>Plains Leopard Frog</vt:lpstr>
      <vt:lpstr>Plains Leopard Frog</vt:lpstr>
      <vt:lpstr>American Bullfrog Lithobates catesbianus (formerly Rana catesbeiana)</vt:lpstr>
      <vt:lpstr>American Bullfrog</vt:lpstr>
      <vt:lpstr>American Bullfrog</vt:lpstr>
      <vt:lpstr>Ranid test</vt:lpstr>
      <vt:lpstr>What is FrogWatch USA?</vt:lpstr>
      <vt:lpstr>Current Activity</vt:lpstr>
      <vt:lpstr>Great Plains Chapter</vt:lpstr>
      <vt:lpstr>Why is this useful?</vt:lpstr>
      <vt:lpstr>Where should I sample?</vt:lpstr>
      <vt:lpstr>Gearing Up</vt:lpstr>
      <vt:lpstr>What is a wetland?</vt:lpstr>
      <vt:lpstr>Site Habitat</vt:lpstr>
      <vt:lpstr>Site Habitat</vt:lpstr>
      <vt:lpstr>Site Habitat</vt:lpstr>
      <vt:lpstr>Site Habitat</vt:lpstr>
      <vt:lpstr>Ranid reminder</vt:lpstr>
      <vt:lpstr>Hylidae: New World Treefrogs (4)</vt:lpstr>
      <vt:lpstr>Boreal Chorus Frog (Pseudacris maculata)</vt:lpstr>
      <vt:lpstr>Boreal Chorus Frog</vt:lpstr>
      <vt:lpstr>Northern Cricket Frog (Acris crepitans)</vt:lpstr>
      <vt:lpstr>Northern Cricket Frog</vt:lpstr>
      <vt:lpstr>Northern Cricket Frog</vt:lpstr>
      <vt:lpstr>Northern Cricket Frog</vt:lpstr>
      <vt:lpstr>Gray Treefrog Complex (Hyla versicolor/chrysoscelis Complex)</vt:lpstr>
      <vt:lpstr>Gray Treefrog Species Complex</vt:lpstr>
      <vt:lpstr>Gray Treefrog (Hyla versicolor)</vt:lpstr>
      <vt:lpstr>Gray Treefrog</vt:lpstr>
      <vt:lpstr>Cope’s Gray Treefrog</vt:lpstr>
      <vt:lpstr>Hylid test!</vt:lpstr>
      <vt:lpstr>What if I forget the calls?</vt:lpstr>
      <vt:lpstr>Frog Call Resources</vt:lpstr>
      <vt:lpstr>Additional Tips</vt:lpstr>
      <vt:lpstr>More than one call?!</vt:lpstr>
      <vt:lpstr>General Factors Influencing Calling</vt:lpstr>
      <vt:lpstr>Factors Influencing Call Intensity</vt:lpstr>
      <vt:lpstr>Factors Influencing Call Quality</vt:lpstr>
      <vt:lpstr>HELP!</vt:lpstr>
      <vt:lpstr>When should I sample?</vt:lpstr>
      <vt:lpstr>Monitoring Protocol</vt:lpstr>
      <vt:lpstr>Weather Information</vt:lpstr>
      <vt:lpstr>Call Observations</vt:lpstr>
      <vt:lpstr>PowerPoint Presentation</vt:lpstr>
      <vt:lpstr>Ranid and Hylid Revamp</vt:lpstr>
      <vt:lpstr>Bufonidae: True Toads (4)</vt:lpstr>
      <vt:lpstr>PowerPoint Presentation</vt:lpstr>
      <vt:lpstr>American Toad</vt:lpstr>
      <vt:lpstr>PowerPoint Presentation</vt:lpstr>
      <vt:lpstr>Dakota (Canadian) Toad</vt:lpstr>
      <vt:lpstr>Woodhouse’s Toad</vt:lpstr>
      <vt:lpstr>Woodhouse’s Toad</vt:lpstr>
      <vt:lpstr>Woodhouse’s Toad</vt:lpstr>
      <vt:lpstr>Great Plains Toad Anaxyrus (Bufo) cognatus</vt:lpstr>
      <vt:lpstr>Great Plains Toad</vt:lpstr>
      <vt:lpstr>Great Plains Toad</vt:lpstr>
      <vt:lpstr>Pelobatidae: Spadefoots (1)</vt:lpstr>
      <vt:lpstr>Plains Spadefoot Spea bombifrons</vt:lpstr>
      <vt:lpstr>Plains Spadefoot</vt:lpstr>
      <vt:lpstr>Plains Spadefoot</vt:lpstr>
      <vt:lpstr>Toad test!</vt:lpstr>
      <vt:lpstr>Available Listening Sites</vt:lpstr>
      <vt:lpstr>Getting Started</vt:lpstr>
      <vt:lpstr>Registering Site</vt:lpstr>
      <vt:lpstr>Entering Monitoring Data</vt:lpstr>
      <vt:lpstr>Analyzing Data</vt:lpstr>
      <vt:lpstr>Let’s enter data</vt:lpstr>
      <vt:lpstr>Time to practice!</vt:lpstr>
      <vt:lpstr>Haven’t had enough?!</vt:lpstr>
      <vt:lpstr>Stations</vt:lpstr>
      <vt:lpstr>Thanks!</vt:lpstr>
    </vt:vector>
  </TitlesOfParts>
  <Company>AZA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Shelly Grow</dc:creator>
  <cp:lastModifiedBy>Spencer Siddons</cp:lastModifiedBy>
  <cp:revision>665</cp:revision>
  <dcterms:created xsi:type="dcterms:W3CDTF">2009-02-03T21:15:40Z</dcterms:created>
  <dcterms:modified xsi:type="dcterms:W3CDTF">2015-04-24T22:04:20Z</dcterms:modified>
</cp:coreProperties>
</file>